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37fa58245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37fa582450_0_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37fa582450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37fa582450_0_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d97aa5b4e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d97aa5b4e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37fa58245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37fa582450_0_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29d2d17a9d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29d2d17a9d_1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29b032a6c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329b032a6ca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46bec7969e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8" name="Google Shape;98;g346bec7969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37fa582450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337fa582450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37fa582450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337fa582450_0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37fa58245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37fa582450_0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37fa582450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37fa582450_0_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46bec7969e_0_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g346bec7969e_0_9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rgbClr val="888888"/>
                </a:solidFill>
                <a:latin typeface="Calibri"/>
                <a:ea typeface="Calibri"/>
                <a:cs typeface="Calibri"/>
                <a:sym typeface="Calibri"/>
              </a:defRPr>
            </a:lvl1pPr>
            <a:lvl2pPr indent="0" lvl="1" marL="0" marR="0" algn="r">
              <a:spcBef>
                <a:spcPts val="0"/>
              </a:spcBef>
              <a:buNone/>
              <a:defRPr b="0" i="0" sz="1200" u="none" cap="none" strike="noStrike">
                <a:solidFill>
                  <a:srgbClr val="888888"/>
                </a:solidFill>
                <a:latin typeface="Calibri"/>
                <a:ea typeface="Calibri"/>
                <a:cs typeface="Calibri"/>
                <a:sym typeface="Calibri"/>
              </a:defRPr>
            </a:lvl2pPr>
            <a:lvl3pPr indent="0" lvl="2" marL="0" marR="0" algn="r">
              <a:spcBef>
                <a:spcPts val="0"/>
              </a:spcBef>
              <a:buNone/>
              <a:defRPr b="0" i="0" sz="1200" u="none" cap="none" strike="noStrike">
                <a:solidFill>
                  <a:srgbClr val="888888"/>
                </a:solidFill>
                <a:latin typeface="Calibri"/>
                <a:ea typeface="Calibri"/>
                <a:cs typeface="Calibri"/>
                <a:sym typeface="Calibri"/>
              </a:defRPr>
            </a:lvl3pPr>
            <a:lvl4pPr indent="0" lvl="3" marL="0" marR="0" algn="r">
              <a:spcBef>
                <a:spcPts val="0"/>
              </a:spcBef>
              <a:buNone/>
              <a:defRPr b="0" i="0" sz="1200" u="none" cap="none" strike="noStrike">
                <a:solidFill>
                  <a:srgbClr val="888888"/>
                </a:solidFill>
                <a:latin typeface="Calibri"/>
                <a:ea typeface="Calibri"/>
                <a:cs typeface="Calibri"/>
                <a:sym typeface="Calibri"/>
              </a:defRPr>
            </a:lvl4pPr>
            <a:lvl5pPr indent="0" lvl="4" marL="0" marR="0" algn="r">
              <a:spcBef>
                <a:spcPts val="0"/>
              </a:spcBef>
              <a:buNone/>
              <a:defRPr b="0" i="0" sz="1200" u="none" cap="none" strike="noStrike">
                <a:solidFill>
                  <a:srgbClr val="888888"/>
                </a:solidFill>
                <a:latin typeface="Calibri"/>
                <a:ea typeface="Calibri"/>
                <a:cs typeface="Calibri"/>
                <a:sym typeface="Calibri"/>
              </a:defRPr>
            </a:lvl5pPr>
            <a:lvl6pPr indent="0" lvl="5" marL="0" marR="0" algn="r">
              <a:spcBef>
                <a:spcPts val="0"/>
              </a:spcBef>
              <a:buNone/>
              <a:defRPr b="0" i="0" sz="1200" u="none" cap="none" strike="noStrike">
                <a:solidFill>
                  <a:srgbClr val="888888"/>
                </a:solidFill>
                <a:latin typeface="Calibri"/>
                <a:ea typeface="Calibri"/>
                <a:cs typeface="Calibri"/>
                <a:sym typeface="Calibri"/>
              </a:defRPr>
            </a:lvl6pPr>
            <a:lvl7pPr indent="0" lvl="6" marL="0" marR="0" algn="r">
              <a:spcBef>
                <a:spcPts val="0"/>
              </a:spcBef>
              <a:buNone/>
              <a:defRPr b="0" i="0" sz="1200" u="none" cap="none" strike="noStrike">
                <a:solidFill>
                  <a:srgbClr val="888888"/>
                </a:solidFill>
                <a:latin typeface="Calibri"/>
                <a:ea typeface="Calibri"/>
                <a:cs typeface="Calibri"/>
                <a:sym typeface="Calibri"/>
              </a:defRPr>
            </a:lvl7pPr>
            <a:lvl8pPr indent="0" lvl="7" marL="0" marR="0" algn="r">
              <a:spcBef>
                <a:spcPts val="0"/>
              </a:spcBef>
              <a:buNone/>
              <a:defRPr b="0" i="0" sz="1200" u="none" cap="none" strike="noStrike">
                <a:solidFill>
                  <a:srgbClr val="888888"/>
                </a:solidFill>
                <a:latin typeface="Calibri"/>
                <a:ea typeface="Calibri"/>
                <a:cs typeface="Calibri"/>
                <a:sym typeface="Calibri"/>
              </a:defRPr>
            </a:lvl8pPr>
            <a:lvl9pPr indent="0" lvl="8" marL="0" marR="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jp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p:nvPr/>
        </p:nvSpPr>
        <p:spPr>
          <a:xfrm>
            <a:off x="1861955" y="3901869"/>
            <a:ext cx="7781345" cy="3174681"/>
          </a:xfrm>
          <a:custGeom>
            <a:rect b="b" l="l" r="r" t="t"/>
            <a:pathLst>
              <a:path extrusionOk="0" h="3174681" w="7781345">
                <a:moveTo>
                  <a:pt x="0" y="0"/>
                </a:moveTo>
                <a:lnTo>
                  <a:pt x="7781345" y="0"/>
                </a:lnTo>
                <a:lnTo>
                  <a:pt x="7781345" y="3174681"/>
                </a:lnTo>
                <a:lnTo>
                  <a:pt x="0" y="3174681"/>
                </a:lnTo>
                <a:lnTo>
                  <a:pt x="0" y="0"/>
                </a:lnTo>
                <a:close/>
              </a:path>
            </a:pathLst>
          </a:custGeom>
          <a:blipFill rotWithShape="1">
            <a:blip r:embed="rId3">
              <a:alphaModFix/>
            </a:blip>
            <a:stretch>
              <a:fillRect b="0" l="-47286" r="0" t="0"/>
            </a:stretch>
          </a:blipFill>
          <a:ln>
            <a:noFill/>
          </a:ln>
        </p:spPr>
      </p:sp>
      <p:sp>
        <p:nvSpPr>
          <p:cNvPr id="85" name="Google Shape;85;p13"/>
          <p:cNvSpPr/>
          <p:nvPr/>
        </p:nvSpPr>
        <p:spPr>
          <a:xfrm rot="10800000">
            <a:off x="-610416" y="-1111015"/>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4">
              <a:alphaModFix/>
            </a:blip>
            <a:stretch>
              <a:fillRect b="0" l="0" r="0" t="0"/>
            </a:stretch>
          </a:blipFill>
          <a:ln>
            <a:noFill/>
          </a:ln>
        </p:spPr>
      </p:sp>
      <p:sp>
        <p:nvSpPr>
          <p:cNvPr id="86" name="Google Shape;86;p13"/>
          <p:cNvSpPr txBox="1"/>
          <p:nvPr/>
        </p:nvSpPr>
        <p:spPr>
          <a:xfrm>
            <a:off x="1861950" y="76198"/>
            <a:ext cx="14564100" cy="16161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0" lang="en-US" sz="6499" u="none" cap="none" strike="noStrike">
                <a:solidFill>
                  <a:schemeClr val="lt1"/>
                </a:solidFill>
                <a:latin typeface="Avenir"/>
                <a:ea typeface="Avenir"/>
                <a:cs typeface="Avenir"/>
                <a:sym typeface="Avenir"/>
              </a:rPr>
              <a:t>Grantees: </a:t>
            </a:r>
            <a:r>
              <a:rPr b="1" lang="en-US" sz="6499">
                <a:solidFill>
                  <a:schemeClr val="lt1"/>
                </a:solidFill>
                <a:latin typeface="Avenir"/>
                <a:ea typeface="Avenir"/>
                <a:cs typeface="Avenir"/>
                <a:sym typeface="Avenir"/>
              </a:rPr>
              <a:t>Cohort 1 Extension</a:t>
            </a:r>
            <a:endParaRPr b="1" sz="6499">
              <a:solidFill>
                <a:schemeClr val="lt1"/>
              </a:solidFill>
              <a:latin typeface="Avenir"/>
              <a:ea typeface="Avenir"/>
              <a:cs typeface="Avenir"/>
              <a:sym typeface="Avenir"/>
            </a:endParaRPr>
          </a:p>
          <a:p>
            <a:pPr indent="0" lvl="0" marL="0" marR="0" rtl="0" algn="ctr">
              <a:lnSpc>
                <a:spcPct val="140006"/>
              </a:lnSpc>
              <a:spcBef>
                <a:spcPts val="0"/>
              </a:spcBef>
              <a:spcAft>
                <a:spcPts val="0"/>
              </a:spcAft>
              <a:buNone/>
            </a:pPr>
            <a:r>
              <a:t/>
            </a:r>
            <a:endParaRPr>
              <a:solidFill>
                <a:schemeClr val="lt1"/>
              </a:solidFill>
            </a:endParaRPr>
          </a:p>
        </p:txBody>
      </p:sp>
      <p:sp>
        <p:nvSpPr>
          <p:cNvPr id="87" name="Google Shape;87;p13"/>
          <p:cNvSpPr txBox="1"/>
          <p:nvPr/>
        </p:nvSpPr>
        <p:spPr>
          <a:xfrm>
            <a:off x="11446150" y="3901875"/>
            <a:ext cx="5539200" cy="4617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200">
                <a:solidFill>
                  <a:schemeClr val="dk1"/>
                </a:solidFill>
                <a:latin typeface="Avenir"/>
                <a:ea typeface="Avenir"/>
                <a:cs typeface="Avenir"/>
                <a:sym typeface="Avenir"/>
              </a:rPr>
              <a:t>Presenting the </a:t>
            </a:r>
            <a:endParaRPr b="1" sz="3200">
              <a:solidFill>
                <a:schemeClr val="dk1"/>
              </a:solidFill>
              <a:latin typeface="Avenir"/>
              <a:ea typeface="Avenir"/>
              <a:cs typeface="Avenir"/>
              <a:sym typeface="Avenir"/>
            </a:endParaRPr>
          </a:p>
          <a:p>
            <a:pPr indent="0" lvl="0" marL="0" rtl="0" algn="ctr">
              <a:spcBef>
                <a:spcPts val="0"/>
              </a:spcBef>
              <a:spcAft>
                <a:spcPts val="0"/>
              </a:spcAft>
              <a:buNone/>
            </a:pPr>
            <a:r>
              <a:rPr b="1" lang="en-US" sz="3200">
                <a:solidFill>
                  <a:schemeClr val="dk1"/>
                </a:solidFill>
                <a:latin typeface="Avenir"/>
                <a:ea typeface="Avenir"/>
                <a:cs typeface="Avenir"/>
                <a:sym typeface="Avenir"/>
              </a:rPr>
              <a:t>9</a:t>
            </a:r>
            <a:r>
              <a:rPr b="1" lang="en-US" sz="3200">
                <a:solidFill>
                  <a:schemeClr val="dk1"/>
                </a:solidFill>
                <a:latin typeface="Avenir"/>
                <a:ea typeface="Avenir"/>
                <a:cs typeface="Avenir"/>
                <a:sym typeface="Avenir"/>
              </a:rPr>
              <a:t> grant winners in the Caribbean Culture Fund </a:t>
            </a:r>
            <a:endParaRPr b="1" sz="3200">
              <a:solidFill>
                <a:schemeClr val="dk1"/>
              </a:solidFill>
              <a:latin typeface="Avenir"/>
              <a:ea typeface="Avenir"/>
              <a:cs typeface="Avenir"/>
              <a:sym typeface="Avenir"/>
            </a:endParaRPr>
          </a:p>
          <a:p>
            <a:pPr indent="0" lvl="0" marL="0" rtl="0" algn="ctr">
              <a:spcBef>
                <a:spcPts val="0"/>
              </a:spcBef>
              <a:spcAft>
                <a:spcPts val="0"/>
              </a:spcAft>
              <a:buNone/>
            </a:pPr>
            <a:r>
              <a:rPr b="1" lang="en-US" sz="3200">
                <a:solidFill>
                  <a:schemeClr val="dk1"/>
                </a:solidFill>
                <a:latin typeface="Avenir"/>
                <a:ea typeface="Avenir"/>
                <a:cs typeface="Avenir"/>
                <a:sym typeface="Avenir"/>
              </a:rPr>
              <a:t>Cohort 1 Extension</a:t>
            </a:r>
            <a:endParaRPr b="1" sz="3200">
              <a:solidFill>
                <a:schemeClr val="dk1"/>
              </a:solidFill>
              <a:latin typeface="Avenir"/>
              <a:ea typeface="Avenir"/>
              <a:cs typeface="Avenir"/>
              <a:sym typeface="Avenir"/>
            </a:endParaRPr>
          </a:p>
          <a:p>
            <a:pPr indent="0" lvl="0" marL="0" rtl="0" algn="ctr">
              <a:spcBef>
                <a:spcPts val="0"/>
              </a:spcBef>
              <a:spcAft>
                <a:spcPts val="0"/>
              </a:spcAft>
              <a:buNone/>
            </a:pPr>
            <a:r>
              <a:t/>
            </a:r>
            <a:endParaRPr b="1" sz="3200">
              <a:solidFill>
                <a:schemeClr val="dk1"/>
              </a:solidFill>
              <a:latin typeface="Avenir"/>
              <a:ea typeface="Avenir"/>
              <a:cs typeface="Avenir"/>
              <a:sym typeface="Avenir"/>
            </a:endParaRPr>
          </a:p>
          <a:p>
            <a:pPr indent="0" lvl="0" marL="0" rtl="0" algn="ctr">
              <a:spcBef>
                <a:spcPts val="0"/>
              </a:spcBef>
              <a:spcAft>
                <a:spcPts val="0"/>
              </a:spcAft>
              <a:buNone/>
            </a:pPr>
            <a:r>
              <a:rPr b="1" lang="en-US" sz="3200">
                <a:solidFill>
                  <a:schemeClr val="dk1"/>
                </a:solidFill>
                <a:latin typeface="Avenir"/>
                <a:ea typeface="Avenir"/>
                <a:cs typeface="Avenir"/>
                <a:sym typeface="Avenir"/>
              </a:rPr>
              <a:t>—</a:t>
            </a:r>
            <a:endParaRPr b="1" sz="3200">
              <a:solidFill>
                <a:schemeClr val="dk1"/>
              </a:solidFill>
              <a:latin typeface="Avenir"/>
              <a:ea typeface="Avenir"/>
              <a:cs typeface="Avenir"/>
              <a:sym typeface="Avenir"/>
            </a:endParaRPr>
          </a:p>
          <a:p>
            <a:pPr indent="0" lvl="0" marL="0" rtl="0" algn="ctr">
              <a:spcBef>
                <a:spcPts val="0"/>
              </a:spcBef>
              <a:spcAft>
                <a:spcPts val="0"/>
              </a:spcAft>
              <a:buNone/>
            </a:pPr>
            <a:r>
              <a:t/>
            </a:r>
            <a:endParaRPr b="1" sz="3200">
              <a:solidFill>
                <a:schemeClr val="dk1"/>
              </a:solidFill>
              <a:latin typeface="Avenir"/>
              <a:ea typeface="Avenir"/>
              <a:cs typeface="Avenir"/>
              <a:sym typeface="Avenir"/>
            </a:endParaRPr>
          </a:p>
          <a:p>
            <a:pPr indent="0" lvl="0" marL="0" rtl="0" algn="ctr">
              <a:spcBef>
                <a:spcPts val="0"/>
              </a:spcBef>
              <a:spcAft>
                <a:spcPts val="0"/>
              </a:spcAft>
              <a:buNone/>
            </a:pPr>
            <a:r>
              <a:rPr b="1" lang="en-US" sz="3200">
                <a:solidFill>
                  <a:schemeClr val="dk1"/>
                </a:solidFill>
                <a:latin typeface="Avenir"/>
                <a:ea typeface="Avenir"/>
                <a:cs typeface="Avenir"/>
                <a:sym typeface="Avenir"/>
              </a:rPr>
              <a:t>March 2025</a:t>
            </a:r>
            <a:endParaRPr b="1" sz="3200">
              <a:solidFill>
                <a:schemeClr val="dk1"/>
              </a:solidFill>
              <a:latin typeface="Avenir"/>
              <a:ea typeface="Avenir"/>
              <a:cs typeface="Avenir"/>
              <a:sym typeface="Avenir"/>
            </a:endParaRPr>
          </a:p>
          <a:p>
            <a:pPr indent="0" lvl="0" marL="0" rtl="0" algn="ctr">
              <a:spcBef>
                <a:spcPts val="0"/>
              </a:spcBef>
              <a:spcAft>
                <a:spcPts val="0"/>
              </a:spcAft>
              <a:buNone/>
            </a:pPr>
            <a:r>
              <a:t/>
            </a:r>
            <a:endParaRPr b="1" sz="3200">
              <a:solidFill>
                <a:schemeClr val="dk1"/>
              </a:solidFill>
              <a:latin typeface="Avenir"/>
              <a:ea typeface="Avenir"/>
              <a:cs typeface="Avenir"/>
              <a:sym typeface="Aveni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2"/>
          <p:cNvSpPr txBox="1"/>
          <p:nvPr/>
        </p:nvSpPr>
        <p:spPr>
          <a:xfrm>
            <a:off x="5643225" y="2580675"/>
            <a:ext cx="12213000" cy="57720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i="1" lang="en-US" sz="3000">
                <a:solidFill>
                  <a:schemeClr val="dk1"/>
                </a:solidFill>
                <a:highlight>
                  <a:srgbClr val="FFFFFF"/>
                </a:highlight>
                <a:latin typeface="Avenir"/>
                <a:ea typeface="Avenir"/>
                <a:cs typeface="Avenir"/>
                <a:sym typeface="Avenir"/>
              </a:rPr>
              <a:t>NEV en REV (Nègres en vente en Réalité virtuelle)</a:t>
            </a:r>
            <a:r>
              <a:rPr lang="en-US" sz="3000">
                <a:solidFill>
                  <a:schemeClr val="dk1"/>
                </a:solidFill>
                <a:highlight>
                  <a:srgbClr val="FFFFFF"/>
                </a:highlight>
                <a:latin typeface="Avenir"/>
                <a:ea typeface="Avenir"/>
                <a:cs typeface="Avenir"/>
                <a:sym typeface="Avenir"/>
              </a:rPr>
              <a:t> is an experimental project tracing the memory of slavery on the island of Quisqueya (Haiti and the Dominican Republic) through a new immersive virtual reality experience. Building on Guy Régis Jr’s acclaimed sound and performance installation </a:t>
            </a:r>
            <a:r>
              <a:rPr i="1" lang="en-US" sz="3000">
                <a:solidFill>
                  <a:schemeClr val="dk1"/>
                </a:solidFill>
                <a:highlight>
                  <a:srgbClr val="FFFFFF"/>
                </a:highlight>
                <a:latin typeface="Avenir"/>
                <a:ea typeface="Avenir"/>
                <a:cs typeface="Avenir"/>
                <a:sym typeface="Avenir"/>
              </a:rPr>
              <a:t>NEV</a:t>
            </a:r>
            <a:r>
              <a:rPr lang="en-US" sz="3000">
                <a:solidFill>
                  <a:schemeClr val="dk1"/>
                </a:solidFill>
                <a:highlight>
                  <a:srgbClr val="FFFFFF"/>
                </a:highlight>
                <a:latin typeface="Avenir"/>
                <a:ea typeface="Avenir"/>
                <a:cs typeface="Avenir"/>
                <a:sym typeface="Avenir"/>
              </a:rPr>
              <a:t>, this new phase brings together Haitian and Dominican historians and artists to share archival material, testimonies, and spatial memories. The work honors the shared trauma and resistance across the island, reimagining the legacy of slavery in a cross-border creative process that blends technology, history, and embodied storytelling.</a:t>
            </a:r>
            <a:endParaRPr sz="3000">
              <a:solidFill>
                <a:schemeClr val="dk1"/>
              </a:solidFill>
              <a:highlight>
                <a:srgbClr val="FFFFFF"/>
              </a:highlight>
              <a:latin typeface="Avenir"/>
              <a:ea typeface="Avenir"/>
              <a:cs typeface="Avenir"/>
              <a:sym typeface="Avenir"/>
            </a:endParaRPr>
          </a:p>
          <a:p>
            <a:pPr indent="0" lvl="0" marL="0" marR="0" rtl="0" algn="l">
              <a:lnSpc>
                <a:spcPct val="140000"/>
              </a:lnSpc>
              <a:spcBef>
                <a:spcPts val="0"/>
              </a:spcBef>
              <a:spcAft>
                <a:spcPts val="0"/>
              </a:spcAft>
              <a:buNone/>
            </a:pPr>
            <a:r>
              <a:t/>
            </a:r>
            <a:endParaRPr sz="3000">
              <a:solidFill>
                <a:schemeClr val="dk1"/>
              </a:solidFill>
              <a:highlight>
                <a:srgbClr val="FFFFFF"/>
              </a:highlight>
              <a:latin typeface="Avenir"/>
              <a:ea typeface="Avenir"/>
              <a:cs typeface="Avenir"/>
              <a:sym typeface="Avenir"/>
            </a:endParaRPr>
          </a:p>
        </p:txBody>
      </p:sp>
      <p:sp>
        <p:nvSpPr>
          <p:cNvPr id="162" name="Google Shape;162;p22"/>
          <p:cNvSpPr txBox="1"/>
          <p:nvPr/>
        </p:nvSpPr>
        <p:spPr>
          <a:xfrm>
            <a:off x="377475" y="6892600"/>
            <a:ext cx="5460600" cy="186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3200">
                <a:solidFill>
                  <a:srgbClr val="222222"/>
                </a:solidFill>
                <a:latin typeface="Avenir"/>
                <a:ea typeface="Avenir"/>
                <a:cs typeface="Avenir"/>
                <a:sym typeface="Avenir"/>
              </a:rPr>
              <a:t>Guy R</a:t>
            </a:r>
            <a:r>
              <a:rPr lang="en-US" sz="3200">
                <a:solidFill>
                  <a:schemeClr val="dk1"/>
                </a:solidFill>
                <a:highlight>
                  <a:schemeClr val="lt1"/>
                </a:highlight>
                <a:latin typeface="Avenir"/>
                <a:ea typeface="Avenir"/>
                <a:cs typeface="Avenir"/>
                <a:sym typeface="Avenir"/>
              </a:rPr>
              <a:t>é</a:t>
            </a:r>
            <a:r>
              <a:rPr b="1" lang="en-US" sz="3200">
                <a:solidFill>
                  <a:srgbClr val="222222"/>
                </a:solidFill>
                <a:latin typeface="Avenir"/>
                <a:ea typeface="Avenir"/>
                <a:cs typeface="Avenir"/>
                <a:sym typeface="Avenir"/>
              </a:rPr>
              <a:t>gis Jr</a:t>
            </a:r>
            <a:endParaRPr b="1" sz="3200">
              <a:solidFill>
                <a:srgbClr val="222222"/>
              </a:solidFill>
              <a:latin typeface="Avenir"/>
              <a:ea typeface="Avenir"/>
              <a:cs typeface="Avenir"/>
              <a:sym typeface="Avenir"/>
            </a:endParaRPr>
          </a:p>
          <a:p>
            <a:pPr indent="0" lvl="0" marL="0" rtl="0" algn="l">
              <a:lnSpc>
                <a:spcPct val="115000"/>
              </a:lnSpc>
              <a:spcBef>
                <a:spcPts val="1200"/>
              </a:spcBef>
              <a:spcAft>
                <a:spcPts val="0"/>
              </a:spcAft>
              <a:buNone/>
            </a:pPr>
            <a:r>
              <a:rPr b="1" lang="en-US" sz="3200">
                <a:solidFill>
                  <a:srgbClr val="FF0000"/>
                </a:solidFill>
                <a:highlight>
                  <a:srgbClr val="FFFFFF"/>
                </a:highlight>
                <a:latin typeface="Avenir"/>
                <a:ea typeface="Avenir"/>
                <a:cs typeface="Avenir"/>
                <a:sym typeface="Avenir"/>
              </a:rPr>
              <a:t>Multimedia</a:t>
            </a:r>
            <a:endParaRPr b="1" sz="3200">
              <a:solidFill>
                <a:srgbClr val="FF0000"/>
              </a:solidFill>
              <a:highlight>
                <a:srgbClr val="FFFFFF"/>
              </a:highlight>
              <a:latin typeface="Avenir"/>
              <a:ea typeface="Avenir"/>
              <a:cs typeface="Avenir"/>
              <a:sym typeface="Avenir"/>
            </a:endParaRPr>
          </a:p>
          <a:p>
            <a:pPr indent="0" lvl="0" marL="0" rtl="0" algn="l">
              <a:lnSpc>
                <a:spcPct val="140000"/>
              </a:lnSpc>
              <a:spcBef>
                <a:spcPts val="0"/>
              </a:spcBef>
              <a:spcAft>
                <a:spcPts val="0"/>
              </a:spcAft>
              <a:buClr>
                <a:schemeClr val="dk1"/>
              </a:buClr>
              <a:buSzPts val="1100"/>
              <a:buFont typeface="Arial"/>
              <a:buNone/>
            </a:pPr>
            <a:r>
              <a:rPr b="1" lang="en-US" sz="3200">
                <a:solidFill>
                  <a:srgbClr val="222222"/>
                </a:solidFill>
                <a:highlight>
                  <a:srgbClr val="FFFFFF"/>
                </a:highlight>
                <a:latin typeface="Avenir"/>
                <a:ea typeface="Avenir"/>
                <a:cs typeface="Avenir"/>
                <a:sym typeface="Avenir"/>
              </a:rPr>
              <a:t>Haiti and Dominican Republic</a:t>
            </a:r>
            <a:endParaRPr b="1" sz="3200">
              <a:solidFill>
                <a:schemeClr val="dk1"/>
              </a:solidFill>
              <a:latin typeface="Avenir"/>
              <a:ea typeface="Avenir"/>
              <a:cs typeface="Avenir"/>
              <a:sym typeface="Avenir"/>
            </a:endParaRPr>
          </a:p>
        </p:txBody>
      </p:sp>
      <p:pic>
        <p:nvPicPr>
          <p:cNvPr id="163" name="Google Shape;163;p22"/>
          <p:cNvPicPr preferRelativeResize="0"/>
          <p:nvPr/>
        </p:nvPicPr>
        <p:blipFill>
          <a:blip r:embed="rId3">
            <a:alphaModFix/>
          </a:blip>
          <a:stretch>
            <a:fillRect/>
          </a:stretch>
        </p:blipFill>
        <p:spPr>
          <a:xfrm>
            <a:off x="377475" y="2580672"/>
            <a:ext cx="4063800" cy="4084428"/>
          </a:xfrm>
          <a:prstGeom prst="rect">
            <a:avLst/>
          </a:prstGeom>
          <a:noFill/>
          <a:ln>
            <a:noFill/>
          </a:ln>
        </p:spPr>
      </p:pic>
      <p:sp>
        <p:nvSpPr>
          <p:cNvPr id="164" name="Google Shape;164;p22"/>
          <p:cNvSpPr/>
          <p:nvPr/>
        </p:nvSpPr>
        <p:spPr>
          <a:xfrm rot="10800000">
            <a:off x="-466866" y="-874540"/>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4">
              <a:alphaModFix/>
            </a:blip>
            <a:stretch>
              <a:fillRect b="0" l="0" r="0" t="0"/>
            </a:stretch>
          </a:blipFill>
          <a:ln>
            <a:noFill/>
          </a:ln>
        </p:spPr>
      </p:sp>
      <p:sp>
        <p:nvSpPr>
          <p:cNvPr id="165" name="Google Shape;165;p22"/>
          <p:cNvSpPr txBox="1"/>
          <p:nvPr/>
        </p:nvSpPr>
        <p:spPr>
          <a:xfrm>
            <a:off x="0" y="601550"/>
            <a:ext cx="18288000" cy="79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US" sz="4000">
                <a:solidFill>
                  <a:schemeClr val="lt1"/>
                </a:solidFill>
                <a:latin typeface="Avenir"/>
                <a:ea typeface="Avenir"/>
                <a:cs typeface="Avenir"/>
                <a:sym typeface="Avenir"/>
              </a:rPr>
              <a:t>NEV en REV (Nègres en vente en Réalité virtuelle)</a:t>
            </a:r>
            <a:endParaRPr b="1" sz="4000">
              <a:solidFill>
                <a:schemeClr val="lt1"/>
              </a:solidFill>
              <a:latin typeface="Avenir"/>
              <a:ea typeface="Avenir"/>
              <a:cs typeface="Avenir"/>
              <a:sym typeface="Avenir"/>
            </a:endParaRPr>
          </a:p>
          <a:p>
            <a:pPr indent="0" lvl="0" marL="0" rtl="0" algn="ctr">
              <a:lnSpc>
                <a:spcPct val="140000"/>
              </a:lnSpc>
              <a:spcBef>
                <a:spcPts val="0"/>
              </a:spcBef>
              <a:spcAft>
                <a:spcPts val="0"/>
              </a:spcAft>
              <a:buClr>
                <a:schemeClr val="dk1"/>
              </a:buClr>
              <a:buFont typeface="Arial"/>
              <a:buNone/>
            </a:pPr>
            <a:r>
              <a:t/>
            </a:r>
            <a:endParaRPr b="1" sz="4000">
              <a:solidFill>
                <a:schemeClr val="lt1"/>
              </a:solidFill>
              <a:latin typeface="Avenir"/>
              <a:ea typeface="Avenir"/>
              <a:cs typeface="Avenir"/>
              <a:sym typeface="Aveni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3"/>
          <p:cNvSpPr txBox="1"/>
          <p:nvPr/>
        </p:nvSpPr>
        <p:spPr>
          <a:xfrm>
            <a:off x="5643225" y="2733075"/>
            <a:ext cx="12213000" cy="6635700"/>
          </a:xfrm>
          <a:prstGeom prst="rect">
            <a:avLst/>
          </a:prstGeom>
          <a:noFill/>
          <a:ln>
            <a:noFill/>
          </a:ln>
        </p:spPr>
        <p:txBody>
          <a:bodyPr anchorCtr="0" anchor="t" bIns="0" lIns="0" spcFirstLastPara="1" rIns="0" wrap="square" tIns="0">
            <a:spAutoFit/>
          </a:bodyPr>
          <a:lstStyle/>
          <a:p>
            <a:pPr indent="0" lvl="0" marL="457200" rtl="0" algn="l">
              <a:lnSpc>
                <a:spcPct val="115000"/>
              </a:lnSpc>
              <a:spcBef>
                <a:spcPts val="0"/>
              </a:spcBef>
              <a:spcAft>
                <a:spcPts val="0"/>
              </a:spcAft>
              <a:buClr>
                <a:schemeClr val="dk1"/>
              </a:buClr>
              <a:buSzPts val="1100"/>
              <a:buFont typeface="Arial"/>
              <a:buNone/>
            </a:pPr>
            <a:r>
              <a:rPr lang="en-US" sz="3000">
                <a:solidFill>
                  <a:schemeClr val="dk1"/>
                </a:solidFill>
                <a:latin typeface="Avenir"/>
                <a:ea typeface="Avenir"/>
                <a:cs typeface="Avenir"/>
                <a:sym typeface="Avenir"/>
              </a:rPr>
              <a:t>The film </a:t>
            </a:r>
            <a:r>
              <a:rPr i="1" lang="en-US" sz="3000">
                <a:solidFill>
                  <a:schemeClr val="dk1"/>
                </a:solidFill>
                <a:latin typeface="Avenir"/>
                <a:ea typeface="Avenir"/>
                <a:cs typeface="Avenir"/>
                <a:sym typeface="Avenir"/>
              </a:rPr>
              <a:t>Sugar Island</a:t>
            </a:r>
            <a:r>
              <a:rPr lang="en-US" sz="3000">
                <a:solidFill>
                  <a:schemeClr val="dk1"/>
                </a:solidFill>
                <a:latin typeface="Avenir"/>
                <a:ea typeface="Avenir"/>
                <a:cs typeface="Avenir"/>
                <a:sym typeface="Avenir"/>
              </a:rPr>
              <a:t> explores the deep colonial roots of the Caribbean sugar industry and its legacy in contemporary society. This regional tour brings the film to historic sites and cultural institutions in Cuba, Puerto Rico, and the Dominican Republic, fostering critical dialogue through post-screening discussions, site visits, and decolonial storytelling. The screenings connect Caribbean audiences across borders, opening space to reflect on memory, resistance, and the shared histories of maritime and sugar-producing territories. The tour also lays groundwork for an alternative Caribbean cinema network grounded in community, memory, and cultural sovereignty.</a:t>
            </a:r>
            <a:endParaRPr sz="3000">
              <a:solidFill>
                <a:schemeClr val="dk1"/>
              </a:solidFill>
              <a:latin typeface="Avenir"/>
              <a:ea typeface="Avenir"/>
              <a:cs typeface="Avenir"/>
              <a:sym typeface="Avenir"/>
            </a:endParaRPr>
          </a:p>
          <a:p>
            <a:pPr indent="0" lvl="0" marL="0" rtl="0" algn="l">
              <a:lnSpc>
                <a:spcPct val="115000"/>
              </a:lnSpc>
              <a:spcBef>
                <a:spcPts val="0"/>
              </a:spcBef>
              <a:spcAft>
                <a:spcPts val="0"/>
              </a:spcAft>
              <a:buClr>
                <a:schemeClr val="dk1"/>
              </a:buClr>
              <a:buSzPts val="1100"/>
              <a:buFont typeface="Arial"/>
              <a:buNone/>
            </a:pPr>
            <a:r>
              <a:t/>
            </a:r>
            <a:endParaRPr sz="2400">
              <a:solidFill>
                <a:schemeClr val="dk1"/>
              </a:solidFill>
              <a:highlight>
                <a:srgbClr val="FFFFFF"/>
              </a:highlight>
              <a:latin typeface="Avenir"/>
              <a:ea typeface="Avenir"/>
              <a:cs typeface="Avenir"/>
              <a:sym typeface="Avenir"/>
            </a:endParaRPr>
          </a:p>
          <a:p>
            <a:pPr indent="0" lvl="0" marL="0" marR="0" rtl="0" algn="l">
              <a:lnSpc>
                <a:spcPct val="115000"/>
              </a:lnSpc>
              <a:spcBef>
                <a:spcPts val="0"/>
              </a:spcBef>
              <a:spcAft>
                <a:spcPts val="0"/>
              </a:spcAft>
              <a:buNone/>
            </a:pPr>
            <a:r>
              <a:t/>
            </a:r>
            <a:endParaRPr sz="2400">
              <a:solidFill>
                <a:schemeClr val="dk1"/>
              </a:solidFill>
              <a:highlight>
                <a:srgbClr val="FFFFFF"/>
              </a:highlight>
              <a:latin typeface="Avenir"/>
              <a:ea typeface="Avenir"/>
              <a:cs typeface="Avenir"/>
              <a:sym typeface="Avenir"/>
            </a:endParaRPr>
          </a:p>
        </p:txBody>
      </p:sp>
      <p:sp>
        <p:nvSpPr>
          <p:cNvPr id="171" name="Google Shape;171;p23"/>
          <p:cNvSpPr txBox="1"/>
          <p:nvPr/>
        </p:nvSpPr>
        <p:spPr>
          <a:xfrm>
            <a:off x="377475" y="6892600"/>
            <a:ext cx="5460600" cy="186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3200">
                <a:solidFill>
                  <a:srgbClr val="222222"/>
                </a:solidFill>
                <a:latin typeface="Avenir"/>
                <a:ea typeface="Avenir"/>
                <a:cs typeface="Avenir"/>
                <a:sym typeface="Avenir"/>
              </a:rPr>
              <a:t>Johanné G</a:t>
            </a:r>
            <a:r>
              <a:rPr b="1" lang="en-US" sz="3200">
                <a:solidFill>
                  <a:srgbClr val="333333"/>
                </a:solidFill>
                <a:latin typeface="Avenir"/>
                <a:ea typeface="Avenir"/>
                <a:cs typeface="Avenir"/>
                <a:sym typeface="Avenir"/>
              </a:rPr>
              <a:t>ó</a:t>
            </a:r>
            <a:r>
              <a:rPr b="1" lang="en-US" sz="3200">
                <a:solidFill>
                  <a:srgbClr val="222222"/>
                </a:solidFill>
                <a:latin typeface="Avenir"/>
                <a:ea typeface="Avenir"/>
                <a:cs typeface="Avenir"/>
                <a:sym typeface="Avenir"/>
              </a:rPr>
              <a:t>mez Terrero</a:t>
            </a:r>
            <a:endParaRPr b="1" sz="3200">
              <a:solidFill>
                <a:srgbClr val="222222"/>
              </a:solidFill>
              <a:latin typeface="Avenir"/>
              <a:ea typeface="Avenir"/>
              <a:cs typeface="Avenir"/>
              <a:sym typeface="Avenir"/>
            </a:endParaRPr>
          </a:p>
          <a:p>
            <a:pPr indent="0" lvl="0" marL="0" rtl="0" algn="l">
              <a:lnSpc>
                <a:spcPct val="115000"/>
              </a:lnSpc>
              <a:spcBef>
                <a:spcPts val="0"/>
              </a:spcBef>
              <a:spcAft>
                <a:spcPts val="0"/>
              </a:spcAft>
              <a:buNone/>
            </a:pPr>
            <a:r>
              <a:rPr b="1" lang="en-US" sz="3200">
                <a:solidFill>
                  <a:srgbClr val="FF0000"/>
                </a:solidFill>
                <a:highlight>
                  <a:srgbClr val="FFFFFF"/>
                </a:highlight>
                <a:latin typeface="Avenir"/>
                <a:ea typeface="Avenir"/>
                <a:cs typeface="Avenir"/>
                <a:sym typeface="Avenir"/>
              </a:rPr>
              <a:t>Film</a:t>
            </a:r>
            <a:r>
              <a:rPr b="1" lang="en-US" sz="3200">
                <a:solidFill>
                  <a:srgbClr val="FF0000"/>
                </a:solidFill>
                <a:highlight>
                  <a:srgbClr val="FFFFFF"/>
                </a:highlight>
                <a:latin typeface="Avenir"/>
                <a:ea typeface="Avenir"/>
                <a:cs typeface="Avenir"/>
                <a:sym typeface="Avenir"/>
              </a:rPr>
              <a:t> </a:t>
            </a:r>
            <a:endParaRPr b="1" sz="3200">
              <a:solidFill>
                <a:srgbClr val="FF0000"/>
              </a:solidFill>
              <a:highlight>
                <a:srgbClr val="FFFFFF"/>
              </a:highlight>
              <a:latin typeface="Avenir"/>
              <a:ea typeface="Avenir"/>
              <a:cs typeface="Avenir"/>
              <a:sym typeface="Avenir"/>
            </a:endParaRPr>
          </a:p>
          <a:p>
            <a:pPr indent="0" lvl="0" marL="0" rtl="0" algn="l">
              <a:lnSpc>
                <a:spcPct val="140000"/>
              </a:lnSpc>
              <a:spcBef>
                <a:spcPts val="0"/>
              </a:spcBef>
              <a:spcAft>
                <a:spcPts val="0"/>
              </a:spcAft>
              <a:buClr>
                <a:schemeClr val="dk1"/>
              </a:buClr>
              <a:buSzPts val="1100"/>
              <a:buFont typeface="Arial"/>
              <a:buNone/>
            </a:pPr>
            <a:r>
              <a:rPr b="1" lang="en-US" sz="3200">
                <a:solidFill>
                  <a:srgbClr val="222222"/>
                </a:solidFill>
                <a:highlight>
                  <a:srgbClr val="FFFFFF"/>
                </a:highlight>
                <a:latin typeface="Avenir"/>
                <a:ea typeface="Avenir"/>
                <a:cs typeface="Avenir"/>
                <a:sym typeface="Avenir"/>
              </a:rPr>
              <a:t>Dominican Republic, Puerto Rico and Cuba</a:t>
            </a:r>
            <a:endParaRPr b="1" sz="3200">
              <a:solidFill>
                <a:schemeClr val="dk1"/>
              </a:solidFill>
              <a:latin typeface="Avenir"/>
              <a:ea typeface="Avenir"/>
              <a:cs typeface="Avenir"/>
              <a:sym typeface="Avenir"/>
            </a:endParaRPr>
          </a:p>
        </p:txBody>
      </p:sp>
      <p:pic>
        <p:nvPicPr>
          <p:cNvPr id="172" name="Google Shape;172;p23" title="Johanné_Gómez_Terrero.jpg"/>
          <p:cNvPicPr preferRelativeResize="0"/>
          <p:nvPr/>
        </p:nvPicPr>
        <p:blipFill>
          <a:blip r:embed="rId3">
            <a:alphaModFix/>
          </a:blip>
          <a:stretch>
            <a:fillRect/>
          </a:stretch>
        </p:blipFill>
        <p:spPr>
          <a:xfrm>
            <a:off x="498175" y="2839700"/>
            <a:ext cx="4737731" cy="3171599"/>
          </a:xfrm>
          <a:prstGeom prst="rect">
            <a:avLst/>
          </a:prstGeom>
          <a:noFill/>
          <a:ln>
            <a:noFill/>
          </a:ln>
        </p:spPr>
      </p:pic>
      <p:sp>
        <p:nvSpPr>
          <p:cNvPr id="173" name="Google Shape;173;p23"/>
          <p:cNvSpPr/>
          <p:nvPr/>
        </p:nvSpPr>
        <p:spPr>
          <a:xfrm rot="10800000">
            <a:off x="-466866" y="-874540"/>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4">
              <a:alphaModFix/>
            </a:blip>
            <a:stretch>
              <a:fillRect b="0" l="0" r="0" t="0"/>
            </a:stretch>
          </a:blipFill>
          <a:ln>
            <a:noFill/>
          </a:ln>
        </p:spPr>
      </p:sp>
      <p:sp>
        <p:nvSpPr>
          <p:cNvPr id="174" name="Google Shape;174;p23"/>
          <p:cNvSpPr txBox="1"/>
          <p:nvPr/>
        </p:nvSpPr>
        <p:spPr>
          <a:xfrm>
            <a:off x="0" y="630625"/>
            <a:ext cx="18288000" cy="79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US" sz="4000">
                <a:solidFill>
                  <a:schemeClr val="lt1"/>
                </a:solidFill>
                <a:latin typeface="Avenir"/>
                <a:ea typeface="Avenir"/>
                <a:cs typeface="Avenir"/>
                <a:sym typeface="Avenir"/>
              </a:rPr>
              <a:t>Sugar Island</a:t>
            </a:r>
            <a:endParaRPr b="1" sz="4000">
              <a:solidFill>
                <a:schemeClr val="lt1"/>
              </a:solidFill>
              <a:latin typeface="Avenir"/>
              <a:ea typeface="Avenir"/>
              <a:cs typeface="Avenir"/>
              <a:sym typeface="Avenir"/>
            </a:endParaRPr>
          </a:p>
          <a:p>
            <a:pPr indent="0" lvl="0" marL="0" rtl="0" algn="ctr">
              <a:lnSpc>
                <a:spcPct val="140000"/>
              </a:lnSpc>
              <a:spcBef>
                <a:spcPts val="0"/>
              </a:spcBef>
              <a:spcAft>
                <a:spcPts val="0"/>
              </a:spcAft>
              <a:buClr>
                <a:schemeClr val="dk1"/>
              </a:buClr>
              <a:buFont typeface="Arial"/>
              <a:buNone/>
            </a:pPr>
            <a:r>
              <a:t/>
            </a:r>
            <a:endParaRPr b="1" sz="4000">
              <a:solidFill>
                <a:schemeClr val="lt1"/>
              </a:solidFill>
              <a:latin typeface="Avenir"/>
              <a:ea typeface="Avenir"/>
              <a:cs typeface="Avenir"/>
              <a:sym typeface="Aveni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4"/>
          <p:cNvSpPr txBox="1"/>
          <p:nvPr/>
        </p:nvSpPr>
        <p:spPr>
          <a:xfrm>
            <a:off x="5643225" y="2733075"/>
            <a:ext cx="12213000" cy="5679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n-US" sz="3000">
                <a:solidFill>
                  <a:schemeClr val="dk1"/>
                </a:solidFill>
                <a:highlight>
                  <a:srgbClr val="FFFFFF"/>
                </a:highlight>
                <a:latin typeface="Avenir"/>
                <a:ea typeface="Avenir"/>
                <a:cs typeface="Avenir"/>
                <a:sym typeface="Avenir"/>
              </a:rPr>
              <a:t>This participatory sound project introduces young women (ages 16–18) in Jamaica and Trinidad and Tobago to environmental listening and musical composition using field recordings. Participants capture sounds from their everyday surroundings — from ocean waves to city noise — and craft original soundtracks, blending traditional music with their lived environments. The project fosters awareness of both ecological and cultural landscapes, while opening doors for women in music and sound production. The resulting archive becomes a living, evolving map of Caribbean soundscapes, promoting creativity, self-expression, and technical skill in underrepresented communities.</a:t>
            </a:r>
            <a:endParaRPr sz="3000">
              <a:solidFill>
                <a:schemeClr val="dk1"/>
              </a:solidFill>
              <a:highlight>
                <a:srgbClr val="FFFFFF"/>
              </a:highlight>
              <a:latin typeface="Avenir"/>
              <a:ea typeface="Avenir"/>
              <a:cs typeface="Avenir"/>
              <a:sym typeface="Avenir"/>
            </a:endParaRPr>
          </a:p>
          <a:p>
            <a:pPr indent="0" lvl="0" marL="0" marR="0" rtl="0" algn="l">
              <a:lnSpc>
                <a:spcPct val="140000"/>
              </a:lnSpc>
              <a:spcBef>
                <a:spcPts val="0"/>
              </a:spcBef>
              <a:spcAft>
                <a:spcPts val="0"/>
              </a:spcAft>
              <a:buNone/>
            </a:pPr>
            <a:r>
              <a:t/>
            </a:r>
            <a:endParaRPr sz="2400">
              <a:solidFill>
                <a:schemeClr val="dk1"/>
              </a:solidFill>
              <a:highlight>
                <a:srgbClr val="FFFFFF"/>
              </a:highlight>
              <a:latin typeface="Avenir"/>
              <a:ea typeface="Avenir"/>
              <a:cs typeface="Avenir"/>
              <a:sym typeface="Avenir"/>
            </a:endParaRPr>
          </a:p>
        </p:txBody>
      </p:sp>
      <p:sp>
        <p:nvSpPr>
          <p:cNvPr id="180" name="Google Shape;180;p24"/>
          <p:cNvSpPr txBox="1"/>
          <p:nvPr/>
        </p:nvSpPr>
        <p:spPr>
          <a:xfrm>
            <a:off x="182625" y="6892600"/>
            <a:ext cx="5460600" cy="186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3200">
                <a:solidFill>
                  <a:srgbClr val="222222"/>
                </a:solidFill>
                <a:latin typeface="Avenir"/>
                <a:ea typeface="Avenir"/>
                <a:cs typeface="Avenir"/>
                <a:sym typeface="Avenir"/>
              </a:rPr>
              <a:t>SharPa Notes Production Ltd</a:t>
            </a:r>
            <a:endParaRPr sz="3200">
              <a:solidFill>
                <a:srgbClr val="222222"/>
              </a:solidFill>
              <a:latin typeface="Avenir"/>
              <a:ea typeface="Avenir"/>
              <a:cs typeface="Avenir"/>
              <a:sym typeface="Avenir"/>
            </a:endParaRPr>
          </a:p>
          <a:p>
            <a:pPr indent="0" lvl="0" marL="0" rtl="0" algn="l">
              <a:lnSpc>
                <a:spcPct val="115000"/>
              </a:lnSpc>
              <a:spcBef>
                <a:spcPts val="0"/>
              </a:spcBef>
              <a:spcAft>
                <a:spcPts val="0"/>
              </a:spcAft>
              <a:buNone/>
            </a:pPr>
            <a:r>
              <a:rPr lang="en-US" sz="3200">
                <a:solidFill>
                  <a:srgbClr val="FF0000"/>
                </a:solidFill>
                <a:highlight>
                  <a:srgbClr val="FFFFFF"/>
                </a:highlight>
                <a:latin typeface="Avenir"/>
                <a:ea typeface="Avenir"/>
                <a:cs typeface="Avenir"/>
                <a:sym typeface="Avenir"/>
              </a:rPr>
              <a:t>Music and sound recording</a:t>
            </a:r>
            <a:endParaRPr sz="3200">
              <a:solidFill>
                <a:srgbClr val="FF0000"/>
              </a:solidFill>
              <a:highlight>
                <a:srgbClr val="FFFFFF"/>
              </a:highlight>
              <a:latin typeface="Avenir"/>
              <a:ea typeface="Avenir"/>
              <a:cs typeface="Avenir"/>
              <a:sym typeface="Avenir"/>
            </a:endParaRPr>
          </a:p>
          <a:p>
            <a:pPr indent="0" lvl="0" marL="0" rtl="0" algn="l">
              <a:lnSpc>
                <a:spcPct val="115000"/>
              </a:lnSpc>
              <a:spcBef>
                <a:spcPts val="0"/>
              </a:spcBef>
              <a:spcAft>
                <a:spcPts val="0"/>
              </a:spcAft>
              <a:buNone/>
            </a:pPr>
            <a:r>
              <a:rPr lang="en-US" sz="3200">
                <a:solidFill>
                  <a:srgbClr val="222222"/>
                </a:solidFill>
                <a:highlight>
                  <a:srgbClr val="FFFFFF"/>
                </a:highlight>
                <a:latin typeface="Avenir"/>
                <a:ea typeface="Avenir"/>
                <a:cs typeface="Avenir"/>
                <a:sym typeface="Avenir"/>
              </a:rPr>
              <a:t>Trinidad and Tobago, Jamaica</a:t>
            </a:r>
            <a:endParaRPr sz="3200">
              <a:solidFill>
                <a:srgbClr val="222222"/>
              </a:solidFill>
              <a:highlight>
                <a:srgbClr val="FFFFFF"/>
              </a:highlight>
              <a:latin typeface="Avenir"/>
              <a:ea typeface="Avenir"/>
              <a:cs typeface="Avenir"/>
              <a:sym typeface="Avenir"/>
            </a:endParaRPr>
          </a:p>
          <a:p>
            <a:pPr indent="0" lvl="0" marL="0" rtl="0" algn="l">
              <a:lnSpc>
                <a:spcPct val="140000"/>
              </a:lnSpc>
              <a:spcBef>
                <a:spcPts val="0"/>
              </a:spcBef>
              <a:spcAft>
                <a:spcPts val="0"/>
              </a:spcAft>
              <a:buClr>
                <a:schemeClr val="dk1"/>
              </a:buClr>
              <a:buSzPts val="1100"/>
              <a:buFont typeface="Arial"/>
              <a:buNone/>
            </a:pPr>
            <a:r>
              <a:t/>
            </a:r>
            <a:endParaRPr sz="3200">
              <a:solidFill>
                <a:srgbClr val="222222"/>
              </a:solidFill>
              <a:highlight>
                <a:srgbClr val="FFFFFF"/>
              </a:highlight>
              <a:latin typeface="Avenir"/>
              <a:ea typeface="Avenir"/>
              <a:cs typeface="Avenir"/>
              <a:sym typeface="Avenir"/>
            </a:endParaRPr>
          </a:p>
        </p:txBody>
      </p:sp>
      <p:pic>
        <p:nvPicPr>
          <p:cNvPr id="181" name="Google Shape;181;p24" title="Sharda_Patasar_headshot.jpg"/>
          <p:cNvPicPr preferRelativeResize="0"/>
          <p:nvPr/>
        </p:nvPicPr>
        <p:blipFill>
          <a:blip r:embed="rId3">
            <a:alphaModFix/>
          </a:blip>
          <a:stretch>
            <a:fillRect/>
          </a:stretch>
        </p:blipFill>
        <p:spPr>
          <a:xfrm>
            <a:off x="1168150" y="2450698"/>
            <a:ext cx="3223409" cy="4289500"/>
          </a:xfrm>
          <a:prstGeom prst="rect">
            <a:avLst/>
          </a:prstGeom>
          <a:noFill/>
          <a:ln>
            <a:noFill/>
          </a:ln>
        </p:spPr>
      </p:pic>
      <p:sp>
        <p:nvSpPr>
          <p:cNvPr id="182" name="Google Shape;182;p24"/>
          <p:cNvSpPr/>
          <p:nvPr/>
        </p:nvSpPr>
        <p:spPr>
          <a:xfrm rot="10800000">
            <a:off x="-466866" y="-874540"/>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4">
              <a:alphaModFix/>
            </a:blip>
            <a:stretch>
              <a:fillRect b="0" l="0" r="0" t="0"/>
            </a:stretch>
          </a:blipFill>
          <a:ln>
            <a:noFill/>
          </a:ln>
        </p:spPr>
      </p:sp>
      <p:sp>
        <p:nvSpPr>
          <p:cNvPr id="183" name="Google Shape;183;p24"/>
          <p:cNvSpPr txBox="1"/>
          <p:nvPr/>
        </p:nvSpPr>
        <p:spPr>
          <a:xfrm>
            <a:off x="0" y="662609"/>
            <a:ext cx="18288000" cy="79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US" sz="4000">
                <a:solidFill>
                  <a:schemeClr val="lt1"/>
                </a:solidFill>
                <a:latin typeface="Avenir"/>
                <a:ea typeface="Avenir"/>
                <a:cs typeface="Avenir"/>
                <a:sym typeface="Avenir"/>
              </a:rPr>
              <a:t>Soundscaping the Caribbean Ecosystem: Women and Music</a:t>
            </a:r>
            <a:endParaRPr b="1" sz="4000">
              <a:solidFill>
                <a:schemeClr val="lt1"/>
              </a:solidFill>
              <a:latin typeface="Avenir"/>
              <a:ea typeface="Avenir"/>
              <a:cs typeface="Avenir"/>
              <a:sym typeface="Aveni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5"/>
          <p:cNvSpPr txBox="1"/>
          <p:nvPr/>
        </p:nvSpPr>
        <p:spPr>
          <a:xfrm>
            <a:off x="5643225" y="2580675"/>
            <a:ext cx="12213000" cy="6210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i="1" lang="en-US" sz="3000">
                <a:solidFill>
                  <a:schemeClr val="dk1"/>
                </a:solidFill>
                <a:latin typeface="Avenir"/>
                <a:ea typeface="Avenir"/>
                <a:cs typeface="Avenir"/>
                <a:sym typeface="Avenir"/>
              </a:rPr>
              <a:t>El Cruce</a:t>
            </a:r>
            <a:r>
              <a:rPr lang="en-US" sz="3000">
                <a:solidFill>
                  <a:schemeClr val="dk1"/>
                </a:solidFill>
                <a:latin typeface="Avenir"/>
                <a:ea typeface="Avenir"/>
                <a:cs typeface="Avenir"/>
                <a:sym typeface="Avenir"/>
              </a:rPr>
              <a:t> is a Caribbean arts residency designed to foster creative exchange and critical dialogue across borders. Founded by Dominican artist and cultural worker Helen Ceballos, the 2025 edition features two week-long residencies — one in Santiago de Cuba and another at the Dominican-Haitian border — bringing together 20 artists from across the region. Focusing on process over product, the program includes workshops, artist talks, public presentations, and community-based actions. </a:t>
            </a:r>
            <a:r>
              <a:rPr i="1" lang="en-US" sz="3000">
                <a:solidFill>
                  <a:schemeClr val="dk1"/>
                </a:solidFill>
                <a:latin typeface="Avenir"/>
                <a:ea typeface="Avenir"/>
                <a:cs typeface="Avenir"/>
                <a:sym typeface="Avenir"/>
              </a:rPr>
              <a:t>El Cruce</a:t>
            </a:r>
            <a:r>
              <a:rPr lang="en-US" sz="3000">
                <a:solidFill>
                  <a:schemeClr val="dk1"/>
                </a:solidFill>
                <a:latin typeface="Avenir"/>
                <a:ea typeface="Avenir"/>
                <a:cs typeface="Avenir"/>
                <a:sym typeface="Avenir"/>
              </a:rPr>
              <a:t> strengthens artistic networks and seeds long-term impact in participants’ home communities, as seen in the creation of La Pluma, the Dominican Republic’s first LGBTQIAP+ theatre festival, inspired by the 2023 edition.</a:t>
            </a:r>
            <a:endParaRPr sz="3000">
              <a:solidFill>
                <a:schemeClr val="dk1"/>
              </a:solidFill>
              <a:highlight>
                <a:srgbClr val="FFFFFF"/>
              </a:highlight>
              <a:latin typeface="Avenir"/>
              <a:ea typeface="Avenir"/>
              <a:cs typeface="Avenir"/>
              <a:sym typeface="Avenir"/>
            </a:endParaRPr>
          </a:p>
          <a:p>
            <a:pPr indent="0" lvl="0" marL="0" marR="0" rtl="0" algn="l">
              <a:lnSpc>
                <a:spcPct val="140000"/>
              </a:lnSpc>
              <a:spcBef>
                <a:spcPts val="0"/>
              </a:spcBef>
              <a:spcAft>
                <a:spcPts val="0"/>
              </a:spcAft>
              <a:buNone/>
            </a:pPr>
            <a:r>
              <a:t/>
            </a:r>
            <a:endParaRPr sz="2400">
              <a:solidFill>
                <a:schemeClr val="dk1"/>
              </a:solidFill>
              <a:highlight>
                <a:srgbClr val="FFFFFF"/>
              </a:highlight>
              <a:latin typeface="Avenir"/>
              <a:ea typeface="Avenir"/>
              <a:cs typeface="Avenir"/>
              <a:sym typeface="Avenir"/>
            </a:endParaRPr>
          </a:p>
        </p:txBody>
      </p:sp>
      <p:sp>
        <p:nvSpPr>
          <p:cNvPr id="189" name="Google Shape;189;p25"/>
          <p:cNvSpPr txBox="1"/>
          <p:nvPr/>
        </p:nvSpPr>
        <p:spPr>
          <a:xfrm>
            <a:off x="377475" y="6892600"/>
            <a:ext cx="5460600" cy="186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3200">
                <a:solidFill>
                  <a:srgbClr val="222222"/>
                </a:solidFill>
                <a:latin typeface="Avenir"/>
                <a:ea typeface="Avenir"/>
                <a:cs typeface="Avenir"/>
                <a:sym typeface="Avenir"/>
              </a:rPr>
              <a:t>Tomas Perez</a:t>
            </a:r>
            <a:r>
              <a:rPr b="1" lang="en-US" sz="3200">
                <a:solidFill>
                  <a:srgbClr val="222222"/>
                </a:solidFill>
                <a:latin typeface="Avenir"/>
                <a:ea typeface="Avenir"/>
                <a:cs typeface="Avenir"/>
                <a:sym typeface="Avenir"/>
              </a:rPr>
              <a:t> </a:t>
            </a:r>
            <a:endParaRPr b="1" sz="3200">
              <a:solidFill>
                <a:srgbClr val="222222"/>
              </a:solidFill>
              <a:latin typeface="Avenir"/>
              <a:ea typeface="Avenir"/>
              <a:cs typeface="Avenir"/>
              <a:sym typeface="Avenir"/>
            </a:endParaRPr>
          </a:p>
          <a:p>
            <a:pPr indent="0" lvl="0" marL="0" rtl="0" algn="l">
              <a:lnSpc>
                <a:spcPct val="115000"/>
              </a:lnSpc>
              <a:spcBef>
                <a:spcPts val="1200"/>
              </a:spcBef>
              <a:spcAft>
                <a:spcPts val="0"/>
              </a:spcAft>
              <a:buNone/>
            </a:pPr>
            <a:r>
              <a:rPr b="1" lang="en-US" sz="3200">
                <a:solidFill>
                  <a:srgbClr val="FF0000"/>
                </a:solidFill>
                <a:highlight>
                  <a:srgbClr val="FFFFFF"/>
                </a:highlight>
                <a:latin typeface="Avenir"/>
                <a:ea typeface="Avenir"/>
                <a:cs typeface="Avenir"/>
                <a:sym typeface="Avenir"/>
              </a:rPr>
              <a:t>Performing arts </a:t>
            </a:r>
            <a:endParaRPr b="1" sz="3200">
              <a:solidFill>
                <a:srgbClr val="FF0000"/>
              </a:solidFill>
              <a:highlight>
                <a:srgbClr val="FFFFFF"/>
              </a:highlight>
              <a:latin typeface="Avenir"/>
              <a:ea typeface="Avenir"/>
              <a:cs typeface="Avenir"/>
              <a:sym typeface="Avenir"/>
            </a:endParaRPr>
          </a:p>
          <a:p>
            <a:pPr indent="0" lvl="0" marL="0" rtl="0" algn="l">
              <a:lnSpc>
                <a:spcPct val="140000"/>
              </a:lnSpc>
              <a:spcBef>
                <a:spcPts val="0"/>
              </a:spcBef>
              <a:spcAft>
                <a:spcPts val="0"/>
              </a:spcAft>
              <a:buClr>
                <a:schemeClr val="dk1"/>
              </a:buClr>
              <a:buSzPts val="1100"/>
              <a:buFont typeface="Arial"/>
              <a:buNone/>
            </a:pPr>
            <a:r>
              <a:rPr b="1" lang="en-US" sz="3200">
                <a:solidFill>
                  <a:srgbClr val="222222"/>
                </a:solidFill>
                <a:highlight>
                  <a:srgbClr val="FFFFFF"/>
                </a:highlight>
                <a:latin typeface="Avenir"/>
                <a:ea typeface="Avenir"/>
                <a:cs typeface="Avenir"/>
                <a:sym typeface="Avenir"/>
              </a:rPr>
              <a:t>Dominican </a:t>
            </a:r>
            <a:r>
              <a:rPr b="1" lang="en-US" sz="3200">
                <a:solidFill>
                  <a:srgbClr val="222222"/>
                </a:solidFill>
                <a:highlight>
                  <a:srgbClr val="FFFFFF"/>
                </a:highlight>
                <a:latin typeface="Avenir"/>
                <a:ea typeface="Avenir"/>
                <a:cs typeface="Avenir"/>
                <a:sym typeface="Avenir"/>
              </a:rPr>
              <a:t>Republic</a:t>
            </a:r>
            <a:endParaRPr b="1" sz="3200">
              <a:solidFill>
                <a:schemeClr val="dk1"/>
              </a:solidFill>
              <a:latin typeface="Avenir"/>
              <a:ea typeface="Avenir"/>
              <a:cs typeface="Avenir"/>
              <a:sym typeface="Avenir"/>
            </a:endParaRPr>
          </a:p>
        </p:txBody>
      </p:sp>
      <p:pic>
        <p:nvPicPr>
          <p:cNvPr id="190" name="Google Shape;190;p25" title="Screenshot 2025-03-27 at 15.59.38.png"/>
          <p:cNvPicPr preferRelativeResize="0"/>
          <p:nvPr/>
        </p:nvPicPr>
        <p:blipFill>
          <a:blip r:embed="rId3">
            <a:alphaModFix/>
          </a:blip>
          <a:stretch>
            <a:fillRect/>
          </a:stretch>
        </p:blipFill>
        <p:spPr>
          <a:xfrm>
            <a:off x="710725" y="2450698"/>
            <a:ext cx="3861277" cy="4289502"/>
          </a:xfrm>
          <a:prstGeom prst="rect">
            <a:avLst/>
          </a:prstGeom>
          <a:noFill/>
          <a:ln>
            <a:noFill/>
          </a:ln>
        </p:spPr>
      </p:pic>
      <p:sp>
        <p:nvSpPr>
          <p:cNvPr id="191" name="Google Shape;191;p25"/>
          <p:cNvSpPr/>
          <p:nvPr/>
        </p:nvSpPr>
        <p:spPr>
          <a:xfrm rot="10800000">
            <a:off x="-466866" y="-874540"/>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4">
              <a:alphaModFix/>
            </a:blip>
            <a:stretch>
              <a:fillRect b="0" l="0" r="0" t="0"/>
            </a:stretch>
          </a:blipFill>
          <a:ln>
            <a:noFill/>
          </a:ln>
        </p:spPr>
      </p:sp>
      <p:sp>
        <p:nvSpPr>
          <p:cNvPr id="192" name="Google Shape;192;p25"/>
          <p:cNvSpPr txBox="1"/>
          <p:nvPr/>
        </p:nvSpPr>
        <p:spPr>
          <a:xfrm>
            <a:off x="0" y="619350"/>
            <a:ext cx="18288000" cy="79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US" sz="4000">
                <a:solidFill>
                  <a:schemeClr val="lt1"/>
                </a:solidFill>
                <a:latin typeface="Avenir"/>
                <a:ea typeface="Avenir"/>
                <a:cs typeface="Avenir"/>
                <a:sym typeface="Avenir"/>
              </a:rPr>
              <a:t>Residencia Artística </a:t>
            </a:r>
            <a:r>
              <a:rPr b="1" i="1" lang="en-US" sz="4000">
                <a:solidFill>
                  <a:schemeClr val="lt1"/>
                </a:solidFill>
                <a:latin typeface="Avenir"/>
                <a:ea typeface="Avenir"/>
                <a:cs typeface="Avenir"/>
                <a:sym typeface="Avenir"/>
              </a:rPr>
              <a:t>El Cruce 2024</a:t>
            </a:r>
            <a:endParaRPr b="1" i="1" sz="4000">
              <a:solidFill>
                <a:schemeClr val="lt1"/>
              </a:solidFill>
              <a:latin typeface="Avenir"/>
              <a:ea typeface="Avenir"/>
              <a:cs typeface="Avenir"/>
              <a:sym typeface="Avenir"/>
            </a:endParaRPr>
          </a:p>
          <a:p>
            <a:pPr indent="0" lvl="0" marL="0" rtl="0" algn="ctr">
              <a:lnSpc>
                <a:spcPct val="140000"/>
              </a:lnSpc>
              <a:spcBef>
                <a:spcPts val="0"/>
              </a:spcBef>
              <a:spcAft>
                <a:spcPts val="0"/>
              </a:spcAft>
              <a:buClr>
                <a:schemeClr val="dk1"/>
              </a:buClr>
              <a:buFont typeface="Arial"/>
              <a:buNone/>
            </a:pPr>
            <a:r>
              <a:t/>
            </a:r>
            <a:endParaRPr b="1" sz="4000">
              <a:solidFill>
                <a:schemeClr val="lt1"/>
              </a:solidFill>
              <a:latin typeface="Avenir"/>
              <a:ea typeface="Avenir"/>
              <a:cs typeface="Avenir"/>
              <a:sym typeface="Aveni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6"/>
          <p:cNvSpPr/>
          <p:nvPr/>
        </p:nvSpPr>
        <p:spPr>
          <a:xfrm>
            <a:off x="9477955" y="6083619"/>
            <a:ext cx="7781345" cy="3174681"/>
          </a:xfrm>
          <a:custGeom>
            <a:rect b="b" l="l" r="r" t="t"/>
            <a:pathLst>
              <a:path extrusionOk="0" h="3174681" w="7781345">
                <a:moveTo>
                  <a:pt x="0" y="0"/>
                </a:moveTo>
                <a:lnTo>
                  <a:pt x="7781345" y="0"/>
                </a:lnTo>
                <a:lnTo>
                  <a:pt x="7781345" y="3174681"/>
                </a:lnTo>
                <a:lnTo>
                  <a:pt x="0" y="3174681"/>
                </a:lnTo>
                <a:lnTo>
                  <a:pt x="0" y="0"/>
                </a:lnTo>
                <a:close/>
              </a:path>
            </a:pathLst>
          </a:custGeom>
          <a:blipFill rotWithShape="1">
            <a:blip r:embed="rId3">
              <a:alphaModFix/>
            </a:blip>
            <a:stretch>
              <a:fillRect b="0" l="-47288" r="0" t="0"/>
            </a:stretch>
          </a:blipFill>
          <a:ln>
            <a:noFill/>
          </a:ln>
        </p:spPr>
      </p:sp>
      <p:sp>
        <p:nvSpPr>
          <p:cNvPr id="198" name="Google Shape;198;p26"/>
          <p:cNvSpPr txBox="1"/>
          <p:nvPr/>
        </p:nvSpPr>
        <p:spPr>
          <a:xfrm>
            <a:off x="277350" y="2848898"/>
            <a:ext cx="17733300" cy="280170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US" sz="3500" u="none" cap="none" strike="noStrike">
                <a:solidFill>
                  <a:srgbClr val="000000"/>
                </a:solidFill>
                <a:latin typeface="Avenir"/>
                <a:ea typeface="Avenir"/>
                <a:cs typeface="Avenir"/>
                <a:sym typeface="Avenir"/>
              </a:rPr>
              <a:t>Congratulations to our grantees.</a:t>
            </a:r>
            <a:endParaRPr sz="3500"/>
          </a:p>
          <a:p>
            <a:pPr indent="0" lvl="0" marL="0" marR="0" rtl="0" algn="ctr">
              <a:lnSpc>
                <a:spcPct val="140010"/>
              </a:lnSpc>
              <a:spcBef>
                <a:spcPts val="0"/>
              </a:spcBef>
              <a:spcAft>
                <a:spcPts val="0"/>
              </a:spcAft>
              <a:buNone/>
            </a:pPr>
            <a:r>
              <a:rPr b="1" i="0" lang="en-US" sz="3500" u="none" cap="none" strike="noStrike">
                <a:solidFill>
                  <a:srgbClr val="000000"/>
                </a:solidFill>
                <a:latin typeface="Avenir"/>
                <a:ea typeface="Avenir"/>
                <a:cs typeface="Avenir"/>
                <a:sym typeface="Avenir"/>
              </a:rPr>
              <a:t>For more information on the grantees</a:t>
            </a:r>
            <a:r>
              <a:rPr b="1" lang="en-US" sz="3500">
                <a:latin typeface="Avenir"/>
                <a:ea typeface="Avenir"/>
                <a:cs typeface="Avenir"/>
                <a:sym typeface="Avenir"/>
              </a:rPr>
              <a:t>, </a:t>
            </a:r>
            <a:r>
              <a:rPr b="1" i="0" lang="en-US" sz="3500" u="none" cap="none" strike="noStrike">
                <a:solidFill>
                  <a:srgbClr val="000000"/>
                </a:solidFill>
                <a:latin typeface="Avenir"/>
                <a:ea typeface="Avenir"/>
                <a:cs typeface="Avenir"/>
                <a:sym typeface="Avenir"/>
              </a:rPr>
              <a:t>please email </a:t>
            </a:r>
            <a:endParaRPr b="1" i="0" sz="3500" u="none" cap="none" strike="noStrike">
              <a:solidFill>
                <a:srgbClr val="000000"/>
              </a:solidFill>
              <a:latin typeface="Avenir"/>
              <a:ea typeface="Avenir"/>
              <a:cs typeface="Avenir"/>
              <a:sym typeface="Avenir"/>
            </a:endParaRPr>
          </a:p>
          <a:p>
            <a:pPr indent="0" lvl="0" marL="0" marR="0" rtl="0" algn="ctr">
              <a:lnSpc>
                <a:spcPct val="140010"/>
              </a:lnSpc>
              <a:spcBef>
                <a:spcPts val="0"/>
              </a:spcBef>
              <a:spcAft>
                <a:spcPts val="0"/>
              </a:spcAft>
              <a:buNone/>
            </a:pPr>
            <a:r>
              <a:rPr b="1" i="0" lang="en-US" sz="3500" u="none" cap="none" strike="noStrike">
                <a:solidFill>
                  <a:srgbClr val="000000"/>
                </a:solidFill>
                <a:latin typeface="Avenir"/>
                <a:ea typeface="Avenir"/>
                <a:cs typeface="Avenir"/>
                <a:sym typeface="Avenir"/>
              </a:rPr>
              <a:t>info@caribbeanculturefund.org </a:t>
            </a:r>
            <a:endParaRPr b="1" i="0" sz="3500" u="none" cap="none" strike="noStrike">
              <a:solidFill>
                <a:srgbClr val="000000"/>
              </a:solidFill>
              <a:latin typeface="Avenir"/>
              <a:ea typeface="Avenir"/>
              <a:cs typeface="Avenir"/>
              <a:sym typeface="Avenir"/>
            </a:endParaRPr>
          </a:p>
          <a:p>
            <a:pPr indent="0" lvl="0" marL="0" marR="0" rtl="0" algn="ctr">
              <a:lnSpc>
                <a:spcPct val="140010"/>
              </a:lnSpc>
              <a:spcBef>
                <a:spcPts val="0"/>
              </a:spcBef>
              <a:spcAft>
                <a:spcPts val="0"/>
              </a:spcAft>
              <a:buNone/>
            </a:pPr>
            <a:r>
              <a:rPr b="1" i="0" lang="en-US" sz="3500" u="none" cap="none" strike="noStrike">
                <a:solidFill>
                  <a:srgbClr val="000000"/>
                </a:solidFill>
                <a:latin typeface="Avenir"/>
                <a:ea typeface="Avenir"/>
                <a:cs typeface="Avenir"/>
                <a:sym typeface="Avenir"/>
              </a:rPr>
              <a:t>or grants@caribbeanculturefund.org</a:t>
            </a:r>
            <a:endParaRPr sz="3500"/>
          </a:p>
        </p:txBody>
      </p:sp>
      <p:sp>
        <p:nvSpPr>
          <p:cNvPr id="199" name="Google Shape;199;p26"/>
          <p:cNvSpPr/>
          <p:nvPr/>
        </p:nvSpPr>
        <p:spPr>
          <a:xfrm rot="10800000">
            <a:off x="-610416" y="-1111015"/>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nvSpPr>
        <p:spPr>
          <a:xfrm>
            <a:off x="10423825" y="2222500"/>
            <a:ext cx="9137400" cy="67728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lang="en-US" sz="3200">
                <a:solidFill>
                  <a:srgbClr val="CC0000"/>
                </a:solidFill>
                <a:latin typeface="Avenir"/>
                <a:ea typeface="Avenir"/>
                <a:cs typeface="Avenir"/>
                <a:sym typeface="Avenir"/>
              </a:rPr>
              <a:t>Eligible Countries:</a:t>
            </a:r>
            <a:endParaRPr b="1" sz="3200">
              <a:solidFill>
                <a:srgbClr val="CC0000"/>
              </a:solidFill>
              <a:latin typeface="Avenir"/>
              <a:ea typeface="Avenir"/>
              <a:cs typeface="Avenir"/>
              <a:sym typeface="Avenir"/>
            </a:endParaRPr>
          </a:p>
          <a:p>
            <a:pPr indent="-431800" lvl="0" marL="457200" rtl="0" algn="l">
              <a:lnSpc>
                <a:spcPct val="115000"/>
              </a:lnSpc>
              <a:spcBef>
                <a:spcPts val="0"/>
              </a:spcBef>
              <a:spcAft>
                <a:spcPts val="0"/>
              </a:spcAft>
              <a:buClr>
                <a:schemeClr val="dk1"/>
              </a:buClr>
              <a:buSzPts val="3200"/>
              <a:buFont typeface="Avenir"/>
              <a:buChar char="●"/>
            </a:pPr>
            <a:r>
              <a:rPr lang="en-US" sz="3200">
                <a:solidFill>
                  <a:schemeClr val="dk1"/>
                </a:solidFill>
                <a:latin typeface="Avenir"/>
                <a:ea typeface="Avenir"/>
                <a:cs typeface="Avenir"/>
                <a:sym typeface="Avenir"/>
              </a:rPr>
              <a:t>Barbados</a:t>
            </a:r>
            <a:endParaRPr sz="3200">
              <a:solidFill>
                <a:schemeClr val="dk1"/>
              </a:solidFill>
              <a:latin typeface="Avenir"/>
              <a:ea typeface="Avenir"/>
              <a:cs typeface="Avenir"/>
              <a:sym typeface="Avenir"/>
            </a:endParaRPr>
          </a:p>
          <a:p>
            <a:pPr indent="-431800" lvl="0" marL="457200" rtl="0" algn="l">
              <a:lnSpc>
                <a:spcPct val="115000"/>
              </a:lnSpc>
              <a:spcBef>
                <a:spcPts val="0"/>
              </a:spcBef>
              <a:spcAft>
                <a:spcPts val="0"/>
              </a:spcAft>
              <a:buClr>
                <a:schemeClr val="dk1"/>
              </a:buClr>
              <a:buSzPts val="3200"/>
              <a:buFont typeface="Avenir"/>
              <a:buChar char="●"/>
            </a:pPr>
            <a:r>
              <a:rPr lang="en-US" sz="3200">
                <a:solidFill>
                  <a:schemeClr val="dk1"/>
                </a:solidFill>
                <a:latin typeface="Avenir"/>
                <a:ea typeface="Avenir"/>
                <a:cs typeface="Avenir"/>
                <a:sym typeface="Avenir"/>
              </a:rPr>
              <a:t>Dominican Republic</a:t>
            </a:r>
            <a:r>
              <a:rPr lang="en-US" sz="3200">
                <a:solidFill>
                  <a:schemeClr val="dk1"/>
                </a:solidFill>
                <a:latin typeface="Avenir"/>
                <a:ea typeface="Avenir"/>
                <a:cs typeface="Avenir"/>
                <a:sym typeface="Avenir"/>
              </a:rPr>
              <a:t> </a:t>
            </a:r>
            <a:endParaRPr sz="3200">
              <a:solidFill>
                <a:schemeClr val="dk1"/>
              </a:solidFill>
              <a:latin typeface="Avenir"/>
              <a:ea typeface="Avenir"/>
              <a:cs typeface="Avenir"/>
              <a:sym typeface="Avenir"/>
            </a:endParaRPr>
          </a:p>
          <a:p>
            <a:pPr indent="-431800" lvl="0" marL="457200" rtl="0" algn="l">
              <a:lnSpc>
                <a:spcPct val="115000"/>
              </a:lnSpc>
              <a:spcBef>
                <a:spcPts val="0"/>
              </a:spcBef>
              <a:spcAft>
                <a:spcPts val="0"/>
              </a:spcAft>
              <a:buClr>
                <a:schemeClr val="dk1"/>
              </a:buClr>
              <a:buSzPts val="3200"/>
              <a:buFont typeface="Avenir"/>
              <a:buChar char="●"/>
            </a:pPr>
            <a:r>
              <a:rPr lang="en-US" sz="3200">
                <a:solidFill>
                  <a:schemeClr val="dk1"/>
                </a:solidFill>
                <a:latin typeface="Avenir"/>
                <a:ea typeface="Avenir"/>
                <a:cs typeface="Avenir"/>
                <a:sym typeface="Avenir"/>
              </a:rPr>
              <a:t>Haiti</a:t>
            </a:r>
            <a:endParaRPr sz="3200">
              <a:solidFill>
                <a:schemeClr val="dk1"/>
              </a:solidFill>
              <a:latin typeface="Avenir"/>
              <a:ea typeface="Avenir"/>
              <a:cs typeface="Avenir"/>
              <a:sym typeface="Avenir"/>
            </a:endParaRPr>
          </a:p>
          <a:p>
            <a:pPr indent="-431800" lvl="0" marL="457200" rtl="0" algn="l">
              <a:lnSpc>
                <a:spcPct val="115000"/>
              </a:lnSpc>
              <a:spcBef>
                <a:spcPts val="0"/>
              </a:spcBef>
              <a:spcAft>
                <a:spcPts val="0"/>
              </a:spcAft>
              <a:buClr>
                <a:schemeClr val="dk1"/>
              </a:buClr>
              <a:buSzPts val="3200"/>
              <a:buFont typeface="Avenir"/>
              <a:buChar char="●"/>
            </a:pPr>
            <a:r>
              <a:rPr lang="en-US" sz="3200">
                <a:solidFill>
                  <a:schemeClr val="dk1"/>
                </a:solidFill>
                <a:latin typeface="Avenir"/>
                <a:ea typeface="Avenir"/>
                <a:cs typeface="Avenir"/>
                <a:sym typeface="Avenir"/>
              </a:rPr>
              <a:t>Jamaica</a:t>
            </a:r>
            <a:endParaRPr sz="3200">
              <a:solidFill>
                <a:schemeClr val="dk1"/>
              </a:solidFill>
              <a:latin typeface="Avenir"/>
              <a:ea typeface="Avenir"/>
              <a:cs typeface="Avenir"/>
              <a:sym typeface="Avenir"/>
            </a:endParaRPr>
          </a:p>
          <a:p>
            <a:pPr indent="-431800" lvl="0" marL="457200" rtl="0" algn="l">
              <a:lnSpc>
                <a:spcPct val="115000"/>
              </a:lnSpc>
              <a:spcBef>
                <a:spcPts val="0"/>
              </a:spcBef>
              <a:spcAft>
                <a:spcPts val="0"/>
              </a:spcAft>
              <a:buClr>
                <a:schemeClr val="dk1"/>
              </a:buClr>
              <a:buSzPts val="3200"/>
              <a:buFont typeface="Avenir"/>
              <a:buChar char="●"/>
            </a:pPr>
            <a:r>
              <a:rPr lang="en-US" sz="3200">
                <a:solidFill>
                  <a:schemeClr val="dk1"/>
                </a:solidFill>
                <a:latin typeface="Avenir"/>
                <a:ea typeface="Avenir"/>
                <a:cs typeface="Avenir"/>
                <a:sym typeface="Avenir"/>
              </a:rPr>
              <a:t>Trinidad and Tobago</a:t>
            </a:r>
            <a:endParaRPr sz="3200">
              <a:solidFill>
                <a:schemeClr val="dk1"/>
              </a:solidFill>
              <a:latin typeface="Avenir"/>
              <a:ea typeface="Avenir"/>
              <a:cs typeface="Avenir"/>
              <a:sym typeface="Avenir"/>
            </a:endParaRPr>
          </a:p>
          <a:p>
            <a:pPr indent="0" lvl="0" marL="0" rtl="0" algn="l">
              <a:lnSpc>
                <a:spcPct val="140006"/>
              </a:lnSpc>
              <a:spcBef>
                <a:spcPts val="0"/>
              </a:spcBef>
              <a:spcAft>
                <a:spcPts val="0"/>
              </a:spcAft>
              <a:buNone/>
            </a:pPr>
            <a:r>
              <a:t/>
            </a:r>
            <a:endParaRPr sz="3200">
              <a:solidFill>
                <a:schemeClr val="dk1"/>
              </a:solidFill>
              <a:latin typeface="Avenir"/>
              <a:ea typeface="Avenir"/>
              <a:cs typeface="Avenir"/>
              <a:sym typeface="Avenir"/>
            </a:endParaRPr>
          </a:p>
          <a:p>
            <a:pPr indent="0" lvl="0" marL="0" rtl="0" algn="l">
              <a:lnSpc>
                <a:spcPct val="140006"/>
              </a:lnSpc>
              <a:spcBef>
                <a:spcPts val="0"/>
              </a:spcBef>
              <a:spcAft>
                <a:spcPts val="0"/>
              </a:spcAft>
              <a:buNone/>
            </a:pPr>
            <a:r>
              <a:rPr b="1" lang="en-US" sz="3200">
                <a:solidFill>
                  <a:srgbClr val="CC0000"/>
                </a:solidFill>
                <a:latin typeface="Avenir"/>
                <a:ea typeface="Avenir"/>
                <a:cs typeface="Avenir"/>
                <a:sym typeface="Avenir"/>
              </a:rPr>
              <a:t>Themes:</a:t>
            </a:r>
            <a:endParaRPr b="1" sz="3200">
              <a:solidFill>
                <a:srgbClr val="CC0000"/>
              </a:solidFill>
              <a:latin typeface="Avenir"/>
              <a:ea typeface="Avenir"/>
              <a:cs typeface="Avenir"/>
              <a:sym typeface="Avenir"/>
            </a:endParaRPr>
          </a:p>
          <a:p>
            <a:pPr indent="-431800" lvl="0" marL="457200" rtl="0" algn="l">
              <a:lnSpc>
                <a:spcPct val="140006"/>
              </a:lnSpc>
              <a:spcBef>
                <a:spcPts val="0"/>
              </a:spcBef>
              <a:spcAft>
                <a:spcPts val="0"/>
              </a:spcAft>
              <a:buClr>
                <a:schemeClr val="dk1"/>
              </a:buClr>
              <a:buSzPts val="3200"/>
              <a:buFont typeface="Avenir"/>
              <a:buChar char="●"/>
            </a:pPr>
            <a:r>
              <a:rPr lang="en-US" sz="3200">
                <a:solidFill>
                  <a:schemeClr val="dk1"/>
                </a:solidFill>
                <a:latin typeface="Avenir"/>
                <a:ea typeface="Avenir"/>
                <a:cs typeface="Avenir"/>
                <a:sym typeface="Avenir"/>
              </a:rPr>
              <a:t>Art for Social Change and Civic </a:t>
            </a:r>
            <a:endParaRPr sz="3200">
              <a:solidFill>
                <a:schemeClr val="dk1"/>
              </a:solidFill>
              <a:latin typeface="Avenir"/>
              <a:ea typeface="Avenir"/>
              <a:cs typeface="Avenir"/>
              <a:sym typeface="Avenir"/>
            </a:endParaRPr>
          </a:p>
          <a:p>
            <a:pPr indent="0" lvl="0" marL="457200" rtl="0" algn="l">
              <a:lnSpc>
                <a:spcPct val="140006"/>
              </a:lnSpc>
              <a:spcBef>
                <a:spcPts val="0"/>
              </a:spcBef>
              <a:spcAft>
                <a:spcPts val="0"/>
              </a:spcAft>
              <a:buNone/>
            </a:pPr>
            <a:r>
              <a:rPr lang="en-US" sz="3200">
                <a:solidFill>
                  <a:schemeClr val="dk1"/>
                </a:solidFill>
                <a:latin typeface="Avenir"/>
                <a:ea typeface="Avenir"/>
                <a:cs typeface="Avenir"/>
                <a:sym typeface="Avenir"/>
              </a:rPr>
              <a:t>Engagement </a:t>
            </a:r>
            <a:endParaRPr sz="3200">
              <a:solidFill>
                <a:schemeClr val="dk1"/>
              </a:solidFill>
              <a:latin typeface="Avenir"/>
              <a:ea typeface="Avenir"/>
              <a:cs typeface="Avenir"/>
              <a:sym typeface="Avenir"/>
            </a:endParaRPr>
          </a:p>
          <a:p>
            <a:pPr indent="-431800" lvl="0" marL="457200" rtl="0" algn="l">
              <a:lnSpc>
                <a:spcPct val="140006"/>
              </a:lnSpc>
              <a:spcBef>
                <a:spcPts val="0"/>
              </a:spcBef>
              <a:spcAft>
                <a:spcPts val="0"/>
              </a:spcAft>
              <a:buClr>
                <a:schemeClr val="dk1"/>
              </a:buClr>
              <a:buSzPts val="3200"/>
              <a:buFont typeface="Avenir"/>
              <a:buChar char="●"/>
            </a:pPr>
            <a:r>
              <a:rPr lang="en-US" sz="3200">
                <a:solidFill>
                  <a:schemeClr val="dk1"/>
                </a:solidFill>
                <a:latin typeface="Avenir"/>
                <a:ea typeface="Avenir"/>
                <a:cs typeface="Avenir"/>
                <a:sym typeface="Avenir"/>
              </a:rPr>
              <a:t>Caribbean Collaboration</a:t>
            </a:r>
            <a:endParaRPr sz="3200">
              <a:latin typeface="Avenir"/>
              <a:ea typeface="Avenir"/>
              <a:cs typeface="Avenir"/>
              <a:sym typeface="Avenir"/>
            </a:endParaRPr>
          </a:p>
        </p:txBody>
      </p:sp>
      <p:sp>
        <p:nvSpPr>
          <p:cNvPr id="93" name="Google Shape;93;p14"/>
          <p:cNvSpPr/>
          <p:nvPr/>
        </p:nvSpPr>
        <p:spPr>
          <a:xfrm rot="10800000">
            <a:off x="-610416" y="-1111015"/>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3">
              <a:alphaModFix/>
            </a:blip>
            <a:stretch>
              <a:fillRect b="0" l="0" r="0" t="0"/>
            </a:stretch>
          </a:blipFill>
          <a:ln>
            <a:noFill/>
          </a:ln>
        </p:spPr>
      </p:sp>
      <p:sp>
        <p:nvSpPr>
          <p:cNvPr id="94" name="Google Shape;94;p14"/>
          <p:cNvSpPr txBox="1"/>
          <p:nvPr/>
        </p:nvSpPr>
        <p:spPr>
          <a:xfrm>
            <a:off x="1861950" y="76198"/>
            <a:ext cx="14564100" cy="10005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lang="en-US" sz="6499">
                <a:solidFill>
                  <a:schemeClr val="lt1"/>
                </a:solidFill>
                <a:latin typeface="Avenir"/>
                <a:ea typeface="Avenir"/>
                <a:cs typeface="Avenir"/>
                <a:sym typeface="Avenir"/>
              </a:rPr>
              <a:t>Countries and Themes</a:t>
            </a:r>
            <a:endParaRPr>
              <a:solidFill>
                <a:schemeClr val="lt1"/>
              </a:solidFill>
            </a:endParaRPr>
          </a:p>
        </p:txBody>
      </p:sp>
      <p:sp>
        <p:nvSpPr>
          <p:cNvPr id="95" name="Google Shape;95;p14"/>
          <p:cNvSpPr/>
          <p:nvPr/>
        </p:nvSpPr>
        <p:spPr>
          <a:xfrm>
            <a:off x="1861955" y="3901869"/>
            <a:ext cx="7781345" cy="3174681"/>
          </a:xfrm>
          <a:custGeom>
            <a:rect b="b" l="l" r="r" t="t"/>
            <a:pathLst>
              <a:path extrusionOk="0" h="3174681" w="7781345">
                <a:moveTo>
                  <a:pt x="0" y="0"/>
                </a:moveTo>
                <a:lnTo>
                  <a:pt x="7781345" y="0"/>
                </a:lnTo>
                <a:lnTo>
                  <a:pt x="7781345" y="3174681"/>
                </a:lnTo>
                <a:lnTo>
                  <a:pt x="0" y="3174681"/>
                </a:lnTo>
                <a:lnTo>
                  <a:pt x="0" y="0"/>
                </a:lnTo>
                <a:close/>
              </a:path>
            </a:pathLst>
          </a:custGeom>
          <a:blipFill rotWithShape="1">
            <a:blip r:embed="rId4">
              <a:alphaModFix/>
            </a:blip>
            <a:stretch>
              <a:fillRect b="0" l="-47288"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p:nvPr/>
        </p:nvSpPr>
        <p:spPr>
          <a:xfrm rot="10800000">
            <a:off x="-610416" y="-1111015"/>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3">
              <a:alphaModFix/>
            </a:blip>
            <a:stretch>
              <a:fillRect b="0" l="0" r="0" t="0"/>
            </a:stretch>
          </a:blipFill>
          <a:ln>
            <a:noFill/>
          </a:ln>
        </p:spPr>
      </p:sp>
      <p:sp>
        <p:nvSpPr>
          <p:cNvPr id="101" name="Google Shape;101;p15"/>
          <p:cNvSpPr txBox="1"/>
          <p:nvPr/>
        </p:nvSpPr>
        <p:spPr>
          <a:xfrm>
            <a:off x="926550" y="-25475"/>
            <a:ext cx="16465200" cy="10005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Clr>
                <a:srgbClr val="000000"/>
              </a:buClr>
              <a:buSzPts val="6499"/>
              <a:buFont typeface="Arial"/>
              <a:buNone/>
            </a:pPr>
            <a:r>
              <a:rPr b="1" lang="en-US" sz="6499">
                <a:solidFill>
                  <a:schemeClr val="lt1"/>
                </a:solidFill>
                <a:latin typeface="Avenir"/>
                <a:ea typeface="Avenir"/>
                <a:cs typeface="Avenir"/>
                <a:sym typeface="Avenir"/>
              </a:rPr>
              <a:t>Art for social change and civic engagement</a:t>
            </a:r>
            <a:endParaRPr b="0" i="0" sz="1400" u="none" cap="none" strike="noStrike">
              <a:solidFill>
                <a:schemeClr val="lt1"/>
              </a:solidFill>
              <a:latin typeface="Arial"/>
              <a:ea typeface="Arial"/>
              <a:cs typeface="Arial"/>
              <a:sym typeface="Arial"/>
            </a:endParaRPr>
          </a:p>
        </p:txBody>
      </p:sp>
      <p:sp>
        <p:nvSpPr>
          <p:cNvPr id="102" name="Google Shape;102;p15"/>
          <p:cNvSpPr/>
          <p:nvPr/>
        </p:nvSpPr>
        <p:spPr>
          <a:xfrm>
            <a:off x="1861955" y="3901869"/>
            <a:ext cx="7781345" cy="3174681"/>
          </a:xfrm>
          <a:custGeom>
            <a:rect b="b" l="l" r="r" t="t"/>
            <a:pathLst>
              <a:path extrusionOk="0" h="3174681" w="7781345">
                <a:moveTo>
                  <a:pt x="0" y="0"/>
                </a:moveTo>
                <a:lnTo>
                  <a:pt x="7781345" y="0"/>
                </a:lnTo>
                <a:lnTo>
                  <a:pt x="7781345" y="3174681"/>
                </a:lnTo>
                <a:lnTo>
                  <a:pt x="0" y="3174681"/>
                </a:lnTo>
                <a:lnTo>
                  <a:pt x="0" y="0"/>
                </a:lnTo>
                <a:close/>
              </a:path>
            </a:pathLst>
          </a:custGeom>
          <a:blipFill rotWithShape="1">
            <a:blip r:embed="rId4">
              <a:alphaModFix/>
            </a:blip>
            <a:stretch>
              <a:fillRect b="0" l="-47288" r="0" t="0"/>
            </a:stretch>
          </a:blipFill>
          <a:ln>
            <a:noFill/>
          </a:ln>
        </p:spPr>
      </p:sp>
      <p:sp>
        <p:nvSpPr>
          <p:cNvPr id="103" name="Google Shape;103;p15"/>
          <p:cNvSpPr txBox="1"/>
          <p:nvPr/>
        </p:nvSpPr>
        <p:spPr>
          <a:xfrm>
            <a:off x="9643300" y="2221500"/>
            <a:ext cx="8370000" cy="8065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venir"/>
              <a:ea typeface="Avenir"/>
              <a:cs typeface="Avenir"/>
              <a:sym typeface="Avenir"/>
            </a:endParaRPr>
          </a:p>
          <a:p>
            <a:pPr indent="0" lvl="0" marL="0" rtl="0" algn="ctr">
              <a:spcBef>
                <a:spcPts val="0"/>
              </a:spcBef>
              <a:spcAft>
                <a:spcPts val="0"/>
              </a:spcAft>
              <a:buClr>
                <a:schemeClr val="dk1"/>
              </a:buClr>
              <a:buSzPts val="3200"/>
              <a:buFont typeface="Arial"/>
              <a:buNone/>
            </a:pPr>
            <a:r>
              <a:rPr lang="en-US" sz="3200">
                <a:solidFill>
                  <a:schemeClr val="dk1"/>
                </a:solidFill>
                <a:latin typeface="Avenir"/>
                <a:ea typeface="Avenir"/>
                <a:cs typeface="Avenir"/>
                <a:sym typeface="Avenir"/>
              </a:rPr>
              <a:t>P</a:t>
            </a:r>
            <a:r>
              <a:rPr lang="en-US" sz="3200">
                <a:solidFill>
                  <a:schemeClr val="dk1"/>
                </a:solidFill>
                <a:latin typeface="Avenir"/>
                <a:ea typeface="Avenir"/>
                <a:cs typeface="Avenir"/>
                <a:sym typeface="Avenir"/>
              </a:rPr>
              <a:t>rojects that challenge, critique, or transform the status quo, the dominant narratives, or the injustices in society. Sub-themes such as Caribbean identities, climate justice, may also be explored. Preference will be given to educational, experimental, and inclusive creations and productions, or training and/or transmission activities. Creativity means presenting quality original and/or experimental projects.</a:t>
            </a:r>
            <a:endParaRPr sz="3200">
              <a:solidFill>
                <a:schemeClr val="dk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3200"/>
              <a:buFont typeface="Arial"/>
              <a:buNone/>
            </a:pPr>
            <a:r>
              <a:t/>
            </a:r>
            <a:endParaRPr sz="3200">
              <a:solidFill>
                <a:schemeClr val="dk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Avenir"/>
                <a:ea typeface="Avenir"/>
                <a:cs typeface="Avenir"/>
                <a:sym typeface="Avenir"/>
              </a:rPr>
              <a:t>—</a:t>
            </a:r>
            <a:endParaRPr b="0" i="0" sz="3200" u="none" cap="none" strike="noStrike">
              <a:solidFill>
                <a:schemeClr val="dk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dk1"/>
                </a:solidFill>
                <a:latin typeface="Avenir"/>
                <a:ea typeface="Avenir"/>
                <a:cs typeface="Avenir"/>
                <a:sym typeface="Avenir"/>
              </a:rPr>
              <a:t>5 grantees receiving USD 10,000</a:t>
            </a:r>
            <a:endParaRPr b="1" i="0" sz="3200" u="none" cap="none" strike="noStrike">
              <a:solidFill>
                <a:schemeClr val="dk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venir"/>
              <a:ea typeface="Avenir"/>
              <a:cs typeface="Avenir"/>
              <a:sym typeface="Aveni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6"/>
          <p:cNvSpPr txBox="1"/>
          <p:nvPr/>
        </p:nvSpPr>
        <p:spPr>
          <a:xfrm>
            <a:off x="5179400" y="2516755"/>
            <a:ext cx="12213000" cy="5679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n-US" sz="3000">
                <a:solidFill>
                  <a:schemeClr val="dk1"/>
                </a:solidFill>
                <a:highlight>
                  <a:srgbClr val="FFFFFF"/>
                </a:highlight>
                <a:latin typeface="Avenir"/>
                <a:ea typeface="Avenir"/>
                <a:cs typeface="Avenir"/>
                <a:sym typeface="Avenir"/>
              </a:rPr>
              <a:t>The Support Program for Women Artists (</a:t>
            </a:r>
            <a:r>
              <a:rPr i="1" lang="en-US" sz="3000">
                <a:solidFill>
                  <a:schemeClr val="dk1"/>
                </a:solidFill>
                <a:highlight>
                  <a:srgbClr val="FFFFFF"/>
                </a:highlight>
                <a:latin typeface="Avenir"/>
                <a:ea typeface="Avenir"/>
                <a:cs typeface="Avenir"/>
                <a:sym typeface="Avenir"/>
              </a:rPr>
              <a:t>Ankadre Atis Fanm</a:t>
            </a:r>
            <a:r>
              <a:rPr lang="en-US" sz="3000">
                <a:solidFill>
                  <a:schemeClr val="dk1"/>
                </a:solidFill>
                <a:highlight>
                  <a:srgbClr val="FFFFFF"/>
                </a:highlight>
                <a:latin typeface="Avenir"/>
                <a:ea typeface="Avenir"/>
                <a:cs typeface="Avenir"/>
                <a:sym typeface="Avenir"/>
              </a:rPr>
              <a:t>) aims to improve the employability and recognition of women in the Haitian cultural sector. Over six months, it supports their production, promotes them and facilitates the transmission of their knowledge and skills, inspired by acts of gratitude. The project promotes inclusive practices, including work with girls and  blind/ visually impaired groups, and shares a series of audio-visual and podcast materials online. Anchored in collective values and social engagement, the initiative strengthens women's voices in the arts and contributes to a living catalogue of artistic training rooted in dance, music, and community inclusion.</a:t>
            </a:r>
            <a:endParaRPr sz="3000">
              <a:solidFill>
                <a:schemeClr val="dk1"/>
              </a:solidFill>
              <a:highlight>
                <a:srgbClr val="FFFFFF"/>
              </a:highlight>
              <a:latin typeface="Avenir"/>
              <a:ea typeface="Avenir"/>
              <a:cs typeface="Avenir"/>
              <a:sym typeface="Avenir"/>
            </a:endParaRPr>
          </a:p>
          <a:p>
            <a:pPr indent="0" lvl="0" marL="0" marR="0" rtl="0" algn="ctr">
              <a:lnSpc>
                <a:spcPct val="140000"/>
              </a:lnSpc>
              <a:spcBef>
                <a:spcPts val="0"/>
              </a:spcBef>
              <a:spcAft>
                <a:spcPts val="0"/>
              </a:spcAft>
              <a:buNone/>
            </a:pPr>
            <a:r>
              <a:t/>
            </a:r>
            <a:endParaRPr sz="2400">
              <a:solidFill>
                <a:schemeClr val="dk1"/>
              </a:solidFill>
              <a:highlight>
                <a:srgbClr val="FFFFFF"/>
              </a:highlight>
              <a:latin typeface="Avenir"/>
              <a:ea typeface="Avenir"/>
              <a:cs typeface="Avenir"/>
              <a:sym typeface="Avenir"/>
            </a:endParaRPr>
          </a:p>
        </p:txBody>
      </p:sp>
      <p:sp>
        <p:nvSpPr>
          <p:cNvPr id="109" name="Google Shape;109;p16"/>
          <p:cNvSpPr/>
          <p:nvPr/>
        </p:nvSpPr>
        <p:spPr>
          <a:xfrm rot="10800000">
            <a:off x="-632041" y="-873290"/>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3">
              <a:alphaModFix/>
            </a:blip>
            <a:stretch>
              <a:fillRect b="0" l="0" r="0" t="0"/>
            </a:stretch>
          </a:blipFill>
          <a:ln>
            <a:noFill/>
          </a:ln>
        </p:spPr>
      </p:sp>
      <p:sp>
        <p:nvSpPr>
          <p:cNvPr id="110" name="Google Shape;110;p16"/>
          <p:cNvSpPr txBox="1"/>
          <p:nvPr/>
        </p:nvSpPr>
        <p:spPr>
          <a:xfrm>
            <a:off x="0" y="316800"/>
            <a:ext cx="18288000" cy="79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US" sz="4000">
                <a:solidFill>
                  <a:schemeClr val="lt1"/>
                </a:solidFill>
                <a:latin typeface="Avenir"/>
                <a:ea typeface="Avenir"/>
                <a:cs typeface="Avenir"/>
                <a:sym typeface="Avenir"/>
              </a:rPr>
              <a:t>Le Programme d’Encadrement des Femmes Artistes</a:t>
            </a:r>
            <a:endParaRPr b="1" sz="4000">
              <a:solidFill>
                <a:schemeClr val="lt1"/>
              </a:solidFill>
              <a:latin typeface="Avenir"/>
              <a:ea typeface="Avenir"/>
              <a:cs typeface="Avenir"/>
              <a:sym typeface="Avenir"/>
            </a:endParaRPr>
          </a:p>
          <a:p>
            <a:pPr indent="0" lvl="0" marL="0" rtl="0" algn="ctr">
              <a:lnSpc>
                <a:spcPct val="115000"/>
              </a:lnSpc>
              <a:spcBef>
                <a:spcPts val="0"/>
              </a:spcBef>
              <a:spcAft>
                <a:spcPts val="0"/>
              </a:spcAft>
              <a:buNone/>
            </a:pPr>
            <a:r>
              <a:rPr b="1" lang="en-US" sz="4000">
                <a:solidFill>
                  <a:schemeClr val="lt1"/>
                </a:solidFill>
                <a:latin typeface="Avenir"/>
                <a:ea typeface="Avenir"/>
                <a:cs typeface="Avenir"/>
                <a:sym typeface="Avenir"/>
              </a:rPr>
              <a:t> (Program Ankadre Atis Fanm)</a:t>
            </a:r>
            <a:endParaRPr b="1" sz="4000">
              <a:solidFill>
                <a:schemeClr val="lt1"/>
              </a:solidFill>
              <a:latin typeface="Avenir"/>
              <a:ea typeface="Avenir"/>
              <a:cs typeface="Avenir"/>
              <a:sym typeface="Avenir"/>
            </a:endParaRPr>
          </a:p>
          <a:p>
            <a:pPr indent="0" lvl="0" marL="0" rtl="0" algn="ctr">
              <a:lnSpc>
                <a:spcPct val="140000"/>
              </a:lnSpc>
              <a:spcBef>
                <a:spcPts val="0"/>
              </a:spcBef>
              <a:spcAft>
                <a:spcPts val="0"/>
              </a:spcAft>
              <a:buClr>
                <a:schemeClr val="dk1"/>
              </a:buClr>
              <a:buFont typeface="Arial"/>
              <a:buNone/>
            </a:pPr>
            <a:r>
              <a:t/>
            </a:r>
            <a:endParaRPr b="1" sz="4000">
              <a:solidFill>
                <a:schemeClr val="lt1"/>
              </a:solidFill>
              <a:latin typeface="Avenir"/>
              <a:ea typeface="Avenir"/>
              <a:cs typeface="Avenir"/>
              <a:sym typeface="Avenir"/>
            </a:endParaRPr>
          </a:p>
        </p:txBody>
      </p:sp>
      <p:sp>
        <p:nvSpPr>
          <p:cNvPr id="111" name="Google Shape;111;p16"/>
          <p:cNvSpPr txBox="1"/>
          <p:nvPr/>
        </p:nvSpPr>
        <p:spPr>
          <a:xfrm>
            <a:off x="377475" y="6892600"/>
            <a:ext cx="5082600" cy="1860600"/>
          </a:xfrm>
          <a:prstGeom prst="rect">
            <a:avLst/>
          </a:prstGeom>
          <a:noFill/>
          <a:ln>
            <a:noFill/>
          </a:ln>
        </p:spPr>
        <p:txBody>
          <a:bodyPr anchorCtr="0" anchor="t" bIns="91425" lIns="91425" spcFirstLastPara="1" rIns="91425" wrap="square" tIns="91425">
            <a:noAutofit/>
          </a:bodyPr>
          <a:lstStyle/>
          <a:p>
            <a:pPr indent="0" lvl="0" marL="0" rtl="0" algn="l">
              <a:lnSpc>
                <a:spcPct val="140000"/>
              </a:lnSpc>
              <a:spcBef>
                <a:spcPts val="0"/>
              </a:spcBef>
              <a:spcAft>
                <a:spcPts val="0"/>
              </a:spcAft>
              <a:buNone/>
            </a:pPr>
            <a:r>
              <a:rPr lang="en-US" sz="3200">
                <a:solidFill>
                  <a:srgbClr val="222222"/>
                </a:solidFill>
                <a:latin typeface="Avenir"/>
                <a:ea typeface="Avenir"/>
                <a:cs typeface="Avenir"/>
                <a:sym typeface="Avenir"/>
              </a:rPr>
              <a:t>Amandine</a:t>
            </a:r>
            <a:r>
              <a:rPr lang="en-US" sz="3200">
                <a:solidFill>
                  <a:srgbClr val="222222"/>
                </a:solidFill>
                <a:highlight>
                  <a:srgbClr val="FFFFFF"/>
                </a:highlight>
                <a:latin typeface="Avenir"/>
                <a:ea typeface="Avenir"/>
                <a:cs typeface="Avenir"/>
                <a:sym typeface="Avenir"/>
              </a:rPr>
              <a:t> </a:t>
            </a:r>
            <a:r>
              <a:rPr lang="en-US" sz="3200">
                <a:solidFill>
                  <a:srgbClr val="222222"/>
                </a:solidFill>
                <a:latin typeface="Avenir"/>
                <a:ea typeface="Avenir"/>
                <a:cs typeface="Avenir"/>
                <a:sym typeface="Avenir"/>
              </a:rPr>
              <a:t>Saint</a:t>
            </a:r>
            <a:r>
              <a:rPr lang="en-US" sz="3200">
                <a:solidFill>
                  <a:srgbClr val="222222"/>
                </a:solidFill>
                <a:highlight>
                  <a:srgbClr val="FFFFFF"/>
                </a:highlight>
                <a:latin typeface="Avenir"/>
                <a:ea typeface="Avenir"/>
                <a:cs typeface="Avenir"/>
                <a:sym typeface="Avenir"/>
              </a:rPr>
              <a:t> </a:t>
            </a:r>
            <a:r>
              <a:rPr lang="en-US" sz="3200">
                <a:solidFill>
                  <a:srgbClr val="222222"/>
                </a:solidFill>
                <a:latin typeface="Avenir"/>
                <a:ea typeface="Avenir"/>
                <a:cs typeface="Avenir"/>
                <a:sym typeface="Avenir"/>
              </a:rPr>
              <a:t>Martin</a:t>
            </a:r>
            <a:endParaRPr b="1" sz="32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lang="en-US" sz="3200">
                <a:solidFill>
                  <a:srgbClr val="FF0000"/>
                </a:solidFill>
                <a:highlight>
                  <a:srgbClr val="FFFFFF"/>
                </a:highlight>
                <a:latin typeface="Avenir"/>
                <a:ea typeface="Avenir"/>
                <a:cs typeface="Avenir"/>
                <a:sym typeface="Avenir"/>
              </a:rPr>
              <a:t>Performing arts</a:t>
            </a:r>
            <a:endParaRPr sz="3200">
              <a:solidFill>
                <a:srgbClr val="FF0000"/>
              </a:solidFill>
              <a:highlight>
                <a:srgbClr val="FFFFFF"/>
              </a:highlight>
              <a:latin typeface="Avenir"/>
              <a:ea typeface="Avenir"/>
              <a:cs typeface="Avenir"/>
              <a:sym typeface="Avenir"/>
            </a:endParaRPr>
          </a:p>
          <a:p>
            <a:pPr indent="0" lvl="0" marL="0" rtl="0" algn="l">
              <a:lnSpc>
                <a:spcPct val="140000"/>
              </a:lnSpc>
              <a:spcBef>
                <a:spcPts val="0"/>
              </a:spcBef>
              <a:spcAft>
                <a:spcPts val="0"/>
              </a:spcAft>
              <a:buClr>
                <a:schemeClr val="dk1"/>
              </a:buClr>
              <a:buSzPts val="1100"/>
              <a:buFont typeface="Arial"/>
              <a:buNone/>
            </a:pPr>
            <a:r>
              <a:rPr b="1" lang="en-US" sz="3200">
                <a:solidFill>
                  <a:schemeClr val="dk1"/>
                </a:solidFill>
                <a:latin typeface="Avenir"/>
                <a:ea typeface="Avenir"/>
                <a:cs typeface="Avenir"/>
                <a:sym typeface="Avenir"/>
              </a:rPr>
              <a:t>Haiti</a:t>
            </a:r>
            <a:endParaRPr b="1" sz="3200">
              <a:solidFill>
                <a:schemeClr val="dk1"/>
              </a:solidFill>
              <a:latin typeface="Avenir"/>
              <a:ea typeface="Avenir"/>
              <a:cs typeface="Avenir"/>
              <a:sym typeface="Avenir"/>
            </a:endParaRPr>
          </a:p>
        </p:txBody>
      </p:sp>
      <p:pic>
        <p:nvPicPr>
          <p:cNvPr id="112" name="Google Shape;112;p16"/>
          <p:cNvPicPr preferRelativeResize="0"/>
          <p:nvPr/>
        </p:nvPicPr>
        <p:blipFill>
          <a:blip r:embed="rId4">
            <a:alphaModFix/>
          </a:blip>
          <a:stretch>
            <a:fillRect/>
          </a:stretch>
        </p:blipFill>
        <p:spPr>
          <a:xfrm>
            <a:off x="377475" y="2404900"/>
            <a:ext cx="4141040" cy="4381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7"/>
          <p:cNvSpPr/>
          <p:nvPr/>
        </p:nvSpPr>
        <p:spPr>
          <a:xfrm rot="10800000">
            <a:off x="-610416" y="-1111015"/>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3">
              <a:alphaModFix/>
            </a:blip>
            <a:stretch>
              <a:fillRect b="0" l="0" r="0" t="0"/>
            </a:stretch>
          </a:blipFill>
          <a:ln>
            <a:noFill/>
          </a:ln>
        </p:spPr>
      </p:sp>
      <p:sp>
        <p:nvSpPr>
          <p:cNvPr id="118" name="Google Shape;118;p17"/>
          <p:cNvSpPr txBox="1"/>
          <p:nvPr/>
        </p:nvSpPr>
        <p:spPr>
          <a:xfrm>
            <a:off x="5179400" y="2511500"/>
            <a:ext cx="12213000" cy="69435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200"/>
              </a:spcBef>
              <a:spcAft>
                <a:spcPts val="0"/>
              </a:spcAft>
              <a:buSzPts val="1100"/>
              <a:buNone/>
            </a:pPr>
            <a:r>
              <a:rPr i="1" lang="en-US" sz="3000">
                <a:solidFill>
                  <a:schemeClr val="dk1"/>
                </a:solidFill>
                <a:latin typeface="Avenir"/>
                <a:ea typeface="Avenir"/>
                <a:cs typeface="Avenir"/>
                <a:sym typeface="Avenir"/>
              </a:rPr>
              <a:t>Beyond the Beach</a:t>
            </a:r>
            <a:r>
              <a:rPr lang="en-US" sz="3000">
                <a:solidFill>
                  <a:schemeClr val="dk1"/>
                </a:solidFill>
                <a:latin typeface="Avenir"/>
                <a:ea typeface="Avenir"/>
                <a:cs typeface="Avenir"/>
                <a:sym typeface="Avenir"/>
              </a:rPr>
              <a:t> is a multidisciplinary launch event for an anthology that reimagines the blue economy through the lived experiences of Caribbean islanders. Featuring photography, spoken word, performance, and discussion, the Immersive Community Experience invites audiences to explore the cultural, ecological, and social dimensions of marine life. By highlighting coastal communities’ relationships with the sea, the project challenges extractive narratives and promotes human-centered, sustainable approaches to ocean stewardship. This debut event in Barbados marks the beginning of a broader series of book-centered gatherings, building a network for creative and political dialogue around coastal futures.</a:t>
            </a:r>
            <a:endParaRPr sz="3000">
              <a:solidFill>
                <a:schemeClr val="dk1"/>
              </a:solidFill>
              <a:latin typeface="Avenir"/>
              <a:ea typeface="Avenir"/>
              <a:cs typeface="Avenir"/>
              <a:sym typeface="Avenir"/>
            </a:endParaRPr>
          </a:p>
          <a:p>
            <a:pPr indent="0" lvl="0" marL="0" rtl="0" algn="l">
              <a:lnSpc>
                <a:spcPct val="115000"/>
              </a:lnSpc>
              <a:spcBef>
                <a:spcPts val="1200"/>
              </a:spcBef>
              <a:spcAft>
                <a:spcPts val="0"/>
              </a:spcAft>
              <a:buSzPts val="1100"/>
              <a:buNone/>
            </a:pPr>
            <a:r>
              <a:t/>
            </a:r>
            <a:endParaRPr sz="2400">
              <a:solidFill>
                <a:schemeClr val="dk1"/>
              </a:solidFill>
              <a:latin typeface="Avenir"/>
              <a:ea typeface="Avenir"/>
              <a:cs typeface="Avenir"/>
              <a:sym typeface="Avenir"/>
            </a:endParaRPr>
          </a:p>
          <a:p>
            <a:pPr indent="0" lvl="0" marL="0" marR="0" rtl="0" algn="ctr">
              <a:lnSpc>
                <a:spcPct val="140000"/>
              </a:lnSpc>
              <a:spcBef>
                <a:spcPts val="1200"/>
              </a:spcBef>
              <a:spcAft>
                <a:spcPts val="0"/>
              </a:spcAft>
              <a:buNone/>
            </a:pPr>
            <a:r>
              <a:t/>
            </a:r>
            <a:endParaRPr b="1" sz="2400">
              <a:latin typeface="Avenir"/>
              <a:ea typeface="Avenir"/>
              <a:cs typeface="Avenir"/>
              <a:sym typeface="Avenir"/>
            </a:endParaRPr>
          </a:p>
        </p:txBody>
      </p:sp>
      <p:sp>
        <p:nvSpPr>
          <p:cNvPr id="119" name="Google Shape;119;p17"/>
          <p:cNvSpPr txBox="1"/>
          <p:nvPr/>
        </p:nvSpPr>
        <p:spPr>
          <a:xfrm>
            <a:off x="0" y="426150"/>
            <a:ext cx="18288000" cy="791400"/>
          </a:xfrm>
          <a:prstGeom prst="rect">
            <a:avLst/>
          </a:prstGeom>
          <a:noFill/>
          <a:ln>
            <a:noFill/>
          </a:ln>
        </p:spPr>
        <p:txBody>
          <a:bodyPr anchorCtr="0" anchor="t" bIns="91425" lIns="91425" spcFirstLastPara="1" rIns="91425" wrap="square" tIns="91425">
            <a:noAutofit/>
          </a:bodyPr>
          <a:lstStyle/>
          <a:p>
            <a:pPr indent="0" lvl="0" marL="0" rtl="0" algn="ctr">
              <a:lnSpc>
                <a:spcPct val="140000"/>
              </a:lnSpc>
              <a:spcBef>
                <a:spcPts val="0"/>
              </a:spcBef>
              <a:spcAft>
                <a:spcPts val="0"/>
              </a:spcAft>
              <a:buClr>
                <a:schemeClr val="dk1"/>
              </a:buClr>
              <a:buFont typeface="Arial"/>
              <a:buNone/>
            </a:pPr>
            <a:r>
              <a:rPr b="1" lang="en-US" sz="4000">
                <a:solidFill>
                  <a:schemeClr val="lt1"/>
                </a:solidFill>
                <a:latin typeface="Avenir"/>
                <a:ea typeface="Avenir"/>
                <a:cs typeface="Avenir"/>
                <a:sym typeface="Avenir"/>
              </a:rPr>
              <a:t>Beyond the Beach: An Immersive Community Experience</a:t>
            </a:r>
            <a:endParaRPr b="1" sz="4000">
              <a:solidFill>
                <a:schemeClr val="lt1"/>
              </a:solidFill>
              <a:latin typeface="Avenir"/>
              <a:ea typeface="Avenir"/>
              <a:cs typeface="Avenir"/>
              <a:sym typeface="Avenir"/>
            </a:endParaRPr>
          </a:p>
        </p:txBody>
      </p:sp>
      <p:sp>
        <p:nvSpPr>
          <p:cNvPr id="120" name="Google Shape;120;p17"/>
          <p:cNvSpPr txBox="1"/>
          <p:nvPr/>
        </p:nvSpPr>
        <p:spPr>
          <a:xfrm>
            <a:off x="377475" y="6892600"/>
            <a:ext cx="5082600" cy="1860600"/>
          </a:xfrm>
          <a:prstGeom prst="rect">
            <a:avLst/>
          </a:prstGeom>
          <a:noFill/>
          <a:ln>
            <a:noFill/>
          </a:ln>
        </p:spPr>
        <p:txBody>
          <a:bodyPr anchorCtr="0" anchor="t" bIns="91425" lIns="91425" spcFirstLastPara="1" rIns="91425" wrap="square" tIns="91425">
            <a:noAutofit/>
          </a:bodyPr>
          <a:lstStyle/>
          <a:p>
            <a:pPr indent="0" lvl="0" marL="0" rtl="0" algn="l">
              <a:lnSpc>
                <a:spcPct val="140000"/>
              </a:lnSpc>
              <a:spcBef>
                <a:spcPts val="0"/>
              </a:spcBef>
              <a:spcAft>
                <a:spcPts val="0"/>
              </a:spcAft>
              <a:buNone/>
            </a:pPr>
            <a:r>
              <a:rPr b="1" lang="en-US" sz="3200">
                <a:solidFill>
                  <a:schemeClr val="dk1"/>
                </a:solidFill>
                <a:latin typeface="Avenir"/>
                <a:ea typeface="Avenir"/>
                <a:cs typeface="Avenir"/>
                <a:sym typeface="Avenir"/>
              </a:rPr>
              <a:t>Clish Gittens</a:t>
            </a:r>
            <a:endParaRPr b="1" sz="3200">
              <a:solidFill>
                <a:schemeClr val="dk1"/>
              </a:solidFill>
              <a:latin typeface="Avenir"/>
              <a:ea typeface="Avenir"/>
              <a:cs typeface="Avenir"/>
              <a:sym typeface="Avenir"/>
            </a:endParaRPr>
          </a:p>
          <a:p>
            <a:pPr indent="0" lvl="0" marL="0" rtl="0" algn="l">
              <a:lnSpc>
                <a:spcPct val="140000"/>
              </a:lnSpc>
              <a:spcBef>
                <a:spcPts val="0"/>
              </a:spcBef>
              <a:spcAft>
                <a:spcPts val="0"/>
              </a:spcAft>
              <a:buClr>
                <a:schemeClr val="dk1"/>
              </a:buClr>
              <a:buSzPts val="1100"/>
              <a:buFont typeface="Arial"/>
              <a:buNone/>
            </a:pPr>
            <a:r>
              <a:rPr b="1" lang="en-US" sz="3200">
                <a:solidFill>
                  <a:srgbClr val="FF0000"/>
                </a:solidFill>
                <a:highlight>
                  <a:srgbClr val="FFFFFF"/>
                </a:highlight>
                <a:latin typeface="Avenir"/>
                <a:ea typeface="Avenir"/>
                <a:cs typeface="Avenir"/>
                <a:sym typeface="Avenir"/>
              </a:rPr>
              <a:t>Literature and Publishing</a:t>
            </a:r>
            <a:endParaRPr b="1" sz="3200">
              <a:solidFill>
                <a:srgbClr val="FF0000"/>
              </a:solidFill>
              <a:latin typeface="Avenir"/>
              <a:ea typeface="Avenir"/>
              <a:cs typeface="Avenir"/>
              <a:sym typeface="Avenir"/>
            </a:endParaRPr>
          </a:p>
          <a:p>
            <a:pPr indent="0" lvl="0" marL="0" rtl="0" algn="l">
              <a:lnSpc>
                <a:spcPct val="140000"/>
              </a:lnSpc>
              <a:spcBef>
                <a:spcPts val="0"/>
              </a:spcBef>
              <a:spcAft>
                <a:spcPts val="0"/>
              </a:spcAft>
              <a:buClr>
                <a:schemeClr val="dk1"/>
              </a:buClr>
              <a:buSzPts val="1100"/>
              <a:buFont typeface="Arial"/>
              <a:buNone/>
            </a:pPr>
            <a:r>
              <a:rPr b="1" lang="en-US" sz="3200">
                <a:solidFill>
                  <a:schemeClr val="dk1"/>
                </a:solidFill>
                <a:latin typeface="Avenir"/>
                <a:ea typeface="Avenir"/>
                <a:cs typeface="Avenir"/>
                <a:sym typeface="Avenir"/>
              </a:rPr>
              <a:t>Barbados</a:t>
            </a:r>
            <a:endParaRPr b="1" sz="3200">
              <a:solidFill>
                <a:schemeClr val="dk1"/>
              </a:solidFill>
              <a:latin typeface="Avenir"/>
              <a:ea typeface="Avenir"/>
              <a:cs typeface="Avenir"/>
              <a:sym typeface="Avenir"/>
            </a:endParaRPr>
          </a:p>
        </p:txBody>
      </p:sp>
      <p:pic>
        <p:nvPicPr>
          <p:cNvPr id="121" name="Google Shape;121;p17" title="MEXA0086.jpg"/>
          <p:cNvPicPr preferRelativeResize="0"/>
          <p:nvPr/>
        </p:nvPicPr>
        <p:blipFill>
          <a:blip r:embed="rId4">
            <a:alphaModFix/>
          </a:blip>
          <a:stretch>
            <a:fillRect/>
          </a:stretch>
        </p:blipFill>
        <p:spPr>
          <a:xfrm>
            <a:off x="1146500" y="2212973"/>
            <a:ext cx="3017414" cy="452722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8"/>
          <p:cNvSpPr/>
          <p:nvPr/>
        </p:nvSpPr>
        <p:spPr>
          <a:xfrm rot="10800000">
            <a:off x="-632041" y="-873290"/>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3">
              <a:alphaModFix/>
            </a:blip>
            <a:stretch>
              <a:fillRect b="0" l="0" r="0" t="0"/>
            </a:stretch>
          </a:blipFill>
          <a:ln>
            <a:noFill/>
          </a:ln>
        </p:spPr>
      </p:sp>
      <p:sp>
        <p:nvSpPr>
          <p:cNvPr id="127" name="Google Shape;127;p18"/>
          <p:cNvSpPr txBox="1"/>
          <p:nvPr/>
        </p:nvSpPr>
        <p:spPr>
          <a:xfrm>
            <a:off x="5513550" y="2526900"/>
            <a:ext cx="12213000" cy="6104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i="1" lang="en-US" sz="3000">
                <a:solidFill>
                  <a:schemeClr val="dk1"/>
                </a:solidFill>
                <a:latin typeface="Avenir"/>
                <a:ea typeface="Avenir"/>
                <a:cs typeface="Avenir"/>
                <a:sym typeface="Avenir"/>
              </a:rPr>
              <a:t>Listen Jamaica</a:t>
            </a:r>
            <a:r>
              <a:rPr lang="en-US" sz="3000">
                <a:solidFill>
                  <a:schemeClr val="dk1"/>
                </a:solidFill>
                <a:latin typeface="Avenir"/>
                <a:ea typeface="Avenir"/>
                <a:cs typeface="Avenir"/>
                <a:sym typeface="Avenir"/>
              </a:rPr>
              <a:t> is a digital sound gallery that invites audiences to experience the island through its natural soundscapes. Its first virtual exhibit, </a:t>
            </a:r>
            <a:r>
              <a:rPr i="1" lang="en-US" sz="3000">
                <a:solidFill>
                  <a:schemeClr val="dk1"/>
                </a:solidFill>
                <a:latin typeface="Avenir"/>
                <a:ea typeface="Avenir"/>
                <a:cs typeface="Avenir"/>
                <a:sym typeface="Avenir"/>
              </a:rPr>
              <a:t>The Riddim of Water</a:t>
            </a:r>
            <a:r>
              <a:rPr lang="en-US" sz="3000">
                <a:solidFill>
                  <a:schemeClr val="dk1"/>
                </a:solidFill>
                <a:latin typeface="Avenir"/>
                <a:ea typeface="Avenir"/>
                <a:cs typeface="Avenir"/>
                <a:sym typeface="Avenir"/>
              </a:rPr>
              <a:t>, features original compositions created entirely from field recordings of Jamaica’s inland and coastal waters. Addressing urgent environmental concerns such as mining threats, beach access, and climate change, the project is guided by local cultural and environmental leaders. Through sound, interviews, and digital storytelling, </a:t>
            </a:r>
            <a:r>
              <a:rPr i="1" lang="en-US" sz="3000">
                <a:solidFill>
                  <a:schemeClr val="dk1"/>
                </a:solidFill>
                <a:latin typeface="Avenir"/>
                <a:ea typeface="Avenir"/>
                <a:cs typeface="Avenir"/>
                <a:sym typeface="Avenir"/>
              </a:rPr>
              <a:t>Listen Jamaica</a:t>
            </a:r>
            <a:r>
              <a:rPr lang="en-US" sz="3000">
                <a:solidFill>
                  <a:schemeClr val="dk1"/>
                </a:solidFill>
                <a:latin typeface="Avenir"/>
                <a:ea typeface="Avenir"/>
                <a:cs typeface="Avenir"/>
                <a:sym typeface="Avenir"/>
              </a:rPr>
              <a:t> creates a living archive that preserves endangered sonic environments while amplifying ecological awareness through artistic expression.</a:t>
            </a:r>
            <a:endParaRPr sz="3000">
              <a:solidFill>
                <a:schemeClr val="dk1"/>
              </a:solidFill>
              <a:highlight>
                <a:srgbClr val="FFFFFF"/>
              </a:highlight>
              <a:latin typeface="Avenir"/>
              <a:ea typeface="Avenir"/>
              <a:cs typeface="Avenir"/>
              <a:sym typeface="Avenir"/>
            </a:endParaRPr>
          </a:p>
          <a:p>
            <a:pPr indent="0" lvl="0" marL="0" rtl="0" algn="l">
              <a:lnSpc>
                <a:spcPct val="115000"/>
              </a:lnSpc>
              <a:spcBef>
                <a:spcPts val="0"/>
              </a:spcBef>
              <a:spcAft>
                <a:spcPts val="0"/>
              </a:spcAft>
              <a:buClr>
                <a:schemeClr val="dk1"/>
              </a:buClr>
              <a:buSzPts val="1100"/>
              <a:buFont typeface="Arial"/>
              <a:buNone/>
            </a:pPr>
            <a:r>
              <a:t/>
            </a:r>
            <a:endParaRPr sz="2400">
              <a:solidFill>
                <a:schemeClr val="dk1"/>
              </a:solidFill>
              <a:highlight>
                <a:srgbClr val="FFFFFF"/>
              </a:highlight>
              <a:latin typeface="Avenir"/>
              <a:ea typeface="Avenir"/>
              <a:cs typeface="Avenir"/>
              <a:sym typeface="Avenir"/>
            </a:endParaRPr>
          </a:p>
          <a:p>
            <a:pPr indent="0" lvl="0" marL="0" marR="0" rtl="0" algn="l">
              <a:lnSpc>
                <a:spcPct val="140000"/>
              </a:lnSpc>
              <a:spcBef>
                <a:spcPts val="0"/>
              </a:spcBef>
              <a:spcAft>
                <a:spcPts val="0"/>
              </a:spcAft>
              <a:buNone/>
            </a:pPr>
            <a:r>
              <a:t/>
            </a:r>
            <a:endParaRPr sz="2400">
              <a:solidFill>
                <a:schemeClr val="dk1"/>
              </a:solidFill>
              <a:highlight>
                <a:srgbClr val="FFFFFF"/>
              </a:highlight>
              <a:latin typeface="Avenir"/>
              <a:ea typeface="Avenir"/>
              <a:cs typeface="Avenir"/>
              <a:sym typeface="Avenir"/>
            </a:endParaRPr>
          </a:p>
        </p:txBody>
      </p:sp>
      <p:sp>
        <p:nvSpPr>
          <p:cNvPr id="128" name="Google Shape;128;p18"/>
          <p:cNvSpPr txBox="1"/>
          <p:nvPr/>
        </p:nvSpPr>
        <p:spPr>
          <a:xfrm>
            <a:off x="0" y="601550"/>
            <a:ext cx="18288000" cy="79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US" sz="4000">
                <a:solidFill>
                  <a:schemeClr val="lt1"/>
                </a:solidFill>
                <a:latin typeface="Avenir"/>
                <a:ea typeface="Avenir"/>
                <a:cs typeface="Avenir"/>
                <a:sym typeface="Avenir"/>
              </a:rPr>
              <a:t>Listen Jamaica: A Sound Gallery Amplifying Jamaica’s Silenced Space</a:t>
            </a:r>
            <a:r>
              <a:rPr b="1" lang="en-US" sz="3400">
                <a:solidFill>
                  <a:schemeClr val="lt1"/>
                </a:solidFill>
                <a:latin typeface="Avenir"/>
                <a:ea typeface="Avenir"/>
                <a:cs typeface="Avenir"/>
                <a:sym typeface="Avenir"/>
              </a:rPr>
              <a:t>s</a:t>
            </a:r>
            <a:endParaRPr b="1" sz="3400">
              <a:solidFill>
                <a:schemeClr val="lt1"/>
              </a:solidFill>
              <a:latin typeface="Avenir"/>
              <a:ea typeface="Avenir"/>
              <a:cs typeface="Avenir"/>
              <a:sym typeface="Avenir"/>
            </a:endParaRPr>
          </a:p>
          <a:p>
            <a:pPr indent="0" lvl="0" marL="0" rtl="0" algn="ctr">
              <a:lnSpc>
                <a:spcPct val="140000"/>
              </a:lnSpc>
              <a:spcBef>
                <a:spcPts val="0"/>
              </a:spcBef>
              <a:spcAft>
                <a:spcPts val="0"/>
              </a:spcAft>
              <a:buClr>
                <a:schemeClr val="dk1"/>
              </a:buClr>
              <a:buFont typeface="Arial"/>
              <a:buNone/>
            </a:pPr>
            <a:r>
              <a:t/>
            </a:r>
            <a:endParaRPr b="1" sz="3400">
              <a:solidFill>
                <a:schemeClr val="lt1"/>
              </a:solidFill>
              <a:latin typeface="Avenir"/>
              <a:ea typeface="Avenir"/>
              <a:cs typeface="Avenir"/>
              <a:sym typeface="Avenir"/>
            </a:endParaRPr>
          </a:p>
        </p:txBody>
      </p:sp>
      <p:sp>
        <p:nvSpPr>
          <p:cNvPr id="129" name="Google Shape;129;p18"/>
          <p:cNvSpPr txBox="1"/>
          <p:nvPr/>
        </p:nvSpPr>
        <p:spPr>
          <a:xfrm>
            <a:off x="377475" y="6892600"/>
            <a:ext cx="5460600" cy="1860600"/>
          </a:xfrm>
          <a:prstGeom prst="rect">
            <a:avLst/>
          </a:prstGeom>
          <a:noFill/>
          <a:ln>
            <a:noFill/>
          </a:ln>
        </p:spPr>
        <p:txBody>
          <a:bodyPr anchorCtr="0" anchor="t" bIns="91425" lIns="91425" spcFirstLastPara="1" rIns="91425" wrap="square" tIns="91425">
            <a:noAutofit/>
          </a:bodyPr>
          <a:lstStyle/>
          <a:p>
            <a:pPr indent="0" lvl="0" marL="0" rtl="0" algn="l">
              <a:lnSpc>
                <a:spcPct val="140000"/>
              </a:lnSpc>
              <a:spcBef>
                <a:spcPts val="0"/>
              </a:spcBef>
              <a:spcAft>
                <a:spcPts val="0"/>
              </a:spcAft>
              <a:buNone/>
            </a:pPr>
            <a:r>
              <a:rPr b="1" lang="en-US" sz="3200">
                <a:solidFill>
                  <a:srgbClr val="222222"/>
                </a:solidFill>
                <a:latin typeface="Avenir"/>
                <a:ea typeface="Avenir"/>
                <a:cs typeface="Avenir"/>
                <a:sym typeface="Avenir"/>
              </a:rPr>
              <a:t>Dr. Isis Semaj-Hall</a:t>
            </a:r>
            <a:endParaRPr b="1" sz="32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US" sz="3200">
                <a:solidFill>
                  <a:srgbClr val="FF0000"/>
                </a:solidFill>
                <a:highlight>
                  <a:srgbClr val="FFFFFF"/>
                </a:highlight>
                <a:latin typeface="Avenir"/>
                <a:ea typeface="Avenir"/>
                <a:cs typeface="Avenir"/>
                <a:sym typeface="Avenir"/>
              </a:rPr>
              <a:t>Music and sound recording</a:t>
            </a:r>
            <a:endParaRPr b="1" sz="3200">
              <a:solidFill>
                <a:srgbClr val="FF0000"/>
              </a:solidFill>
              <a:highlight>
                <a:srgbClr val="FFFFFF"/>
              </a:highlight>
              <a:latin typeface="Avenir"/>
              <a:ea typeface="Avenir"/>
              <a:cs typeface="Avenir"/>
              <a:sym typeface="Avenir"/>
            </a:endParaRPr>
          </a:p>
          <a:p>
            <a:pPr indent="0" lvl="0" marL="0" rtl="0" algn="l">
              <a:lnSpc>
                <a:spcPct val="140000"/>
              </a:lnSpc>
              <a:spcBef>
                <a:spcPts val="0"/>
              </a:spcBef>
              <a:spcAft>
                <a:spcPts val="0"/>
              </a:spcAft>
              <a:buClr>
                <a:schemeClr val="dk1"/>
              </a:buClr>
              <a:buSzPts val="1100"/>
              <a:buFont typeface="Arial"/>
              <a:buNone/>
            </a:pPr>
            <a:r>
              <a:rPr b="1" lang="en-US" sz="3200">
                <a:solidFill>
                  <a:schemeClr val="dk1"/>
                </a:solidFill>
                <a:latin typeface="Avenir"/>
                <a:ea typeface="Avenir"/>
                <a:cs typeface="Avenir"/>
                <a:sym typeface="Avenir"/>
              </a:rPr>
              <a:t>Jamaica</a:t>
            </a:r>
            <a:endParaRPr b="1" sz="3200">
              <a:solidFill>
                <a:schemeClr val="dk1"/>
              </a:solidFill>
              <a:latin typeface="Avenir"/>
              <a:ea typeface="Avenir"/>
              <a:cs typeface="Avenir"/>
              <a:sym typeface="Avenir"/>
            </a:endParaRPr>
          </a:p>
        </p:txBody>
      </p:sp>
      <p:pic>
        <p:nvPicPr>
          <p:cNvPr id="130" name="Google Shape;130;p18" title="BW_headshot_INSH.jpg"/>
          <p:cNvPicPr preferRelativeResize="0"/>
          <p:nvPr/>
        </p:nvPicPr>
        <p:blipFill>
          <a:blip r:embed="rId4">
            <a:alphaModFix/>
          </a:blip>
          <a:stretch>
            <a:fillRect/>
          </a:stretch>
        </p:blipFill>
        <p:spPr>
          <a:xfrm>
            <a:off x="476575" y="2450698"/>
            <a:ext cx="4289501" cy="42895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9"/>
          <p:cNvSpPr/>
          <p:nvPr/>
        </p:nvSpPr>
        <p:spPr>
          <a:xfrm rot="10800000">
            <a:off x="-632041" y="-873290"/>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3">
              <a:alphaModFix/>
            </a:blip>
            <a:stretch>
              <a:fillRect b="0" l="0" r="0" t="0"/>
            </a:stretch>
          </a:blipFill>
          <a:ln>
            <a:noFill/>
          </a:ln>
        </p:spPr>
      </p:sp>
      <p:sp>
        <p:nvSpPr>
          <p:cNvPr id="136" name="Google Shape;136;p19"/>
          <p:cNvSpPr txBox="1"/>
          <p:nvPr/>
        </p:nvSpPr>
        <p:spPr>
          <a:xfrm>
            <a:off x="5179400" y="2359100"/>
            <a:ext cx="12213000" cy="5573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SzPts val="1100"/>
              <a:buNone/>
            </a:pPr>
            <a:r>
              <a:t/>
            </a:r>
            <a:endParaRPr sz="2400">
              <a:solidFill>
                <a:schemeClr val="dk1"/>
              </a:solidFill>
              <a:highlight>
                <a:srgbClr val="FFFFFF"/>
              </a:highlight>
              <a:latin typeface="Avenir"/>
              <a:ea typeface="Avenir"/>
              <a:cs typeface="Avenir"/>
              <a:sym typeface="Avenir"/>
            </a:endParaRPr>
          </a:p>
          <a:p>
            <a:pPr indent="0" lvl="0" marL="457200" rtl="0" algn="l">
              <a:lnSpc>
                <a:spcPct val="115000"/>
              </a:lnSpc>
              <a:spcBef>
                <a:spcPts val="0"/>
              </a:spcBef>
              <a:spcAft>
                <a:spcPts val="0"/>
              </a:spcAft>
              <a:buClr>
                <a:schemeClr val="dk1"/>
              </a:buClr>
              <a:buSzPts val="1100"/>
              <a:buFont typeface="Arial"/>
              <a:buNone/>
            </a:pPr>
            <a:r>
              <a:rPr i="1" lang="en-US" sz="3000">
                <a:solidFill>
                  <a:schemeClr val="dk1"/>
                </a:solidFill>
                <a:latin typeface="Avenir"/>
                <a:ea typeface="Avenir"/>
                <a:cs typeface="Avenir"/>
                <a:sym typeface="Avenir"/>
              </a:rPr>
              <a:t>Mon Corps Non Tabou</a:t>
            </a:r>
            <a:r>
              <a:rPr lang="en-US" sz="3000">
                <a:solidFill>
                  <a:schemeClr val="dk1"/>
                </a:solidFill>
                <a:latin typeface="Avenir"/>
                <a:ea typeface="Avenir"/>
                <a:cs typeface="Avenir"/>
                <a:sym typeface="Avenir"/>
              </a:rPr>
              <a:t> aims to use creation as an educational and artistic tool to tackle the taboo subject of sexuality with adolescent girls. Expression and creative workshops supervised by professionals (psychologists and artists) will be organized in Port-au-Prince, Haiti, to enable young participants to express themselves on the subject of sexuality. Based on the exchanges and artistic productions of the workshops, a prototype book will be created, as well as various communication media on the subject of female sexuality, distributed online to Haitian youth, their families and entourage. </a:t>
            </a:r>
            <a:endParaRPr sz="3000">
              <a:solidFill>
                <a:schemeClr val="dk1"/>
              </a:solidFill>
              <a:highlight>
                <a:srgbClr val="FFFFFF"/>
              </a:highlight>
              <a:latin typeface="Avenir"/>
              <a:ea typeface="Avenir"/>
              <a:cs typeface="Avenir"/>
              <a:sym typeface="Avenir"/>
            </a:endParaRPr>
          </a:p>
          <a:p>
            <a:pPr indent="0" lvl="0" marL="0" marR="0" rtl="0" algn="ctr">
              <a:lnSpc>
                <a:spcPct val="115000"/>
              </a:lnSpc>
              <a:spcBef>
                <a:spcPts val="0"/>
              </a:spcBef>
              <a:spcAft>
                <a:spcPts val="0"/>
              </a:spcAft>
              <a:buNone/>
            </a:pPr>
            <a:r>
              <a:t/>
            </a:r>
            <a:endParaRPr sz="2400">
              <a:solidFill>
                <a:schemeClr val="dk1"/>
              </a:solidFill>
              <a:highlight>
                <a:srgbClr val="FFFFFF"/>
              </a:highlight>
              <a:latin typeface="Avenir"/>
              <a:ea typeface="Avenir"/>
              <a:cs typeface="Avenir"/>
              <a:sym typeface="Avenir"/>
            </a:endParaRPr>
          </a:p>
        </p:txBody>
      </p:sp>
      <p:sp>
        <p:nvSpPr>
          <p:cNvPr id="137" name="Google Shape;137;p19"/>
          <p:cNvSpPr txBox="1"/>
          <p:nvPr/>
        </p:nvSpPr>
        <p:spPr>
          <a:xfrm>
            <a:off x="377475" y="6892600"/>
            <a:ext cx="5082600" cy="1860600"/>
          </a:xfrm>
          <a:prstGeom prst="rect">
            <a:avLst/>
          </a:prstGeom>
          <a:noFill/>
          <a:ln>
            <a:noFill/>
          </a:ln>
        </p:spPr>
        <p:txBody>
          <a:bodyPr anchorCtr="0" anchor="t" bIns="91425" lIns="91425" spcFirstLastPara="1" rIns="91425" wrap="square" tIns="91425">
            <a:noAutofit/>
          </a:bodyPr>
          <a:lstStyle/>
          <a:p>
            <a:pPr indent="0" lvl="0" marL="0" rtl="0" algn="l">
              <a:lnSpc>
                <a:spcPct val="140000"/>
              </a:lnSpc>
              <a:spcBef>
                <a:spcPts val="0"/>
              </a:spcBef>
              <a:spcAft>
                <a:spcPts val="0"/>
              </a:spcAft>
              <a:buNone/>
            </a:pPr>
            <a:r>
              <a:rPr b="1" lang="en-US" sz="3200">
                <a:solidFill>
                  <a:srgbClr val="222222"/>
                </a:solidFill>
                <a:latin typeface="Avenir"/>
                <a:ea typeface="Avenir"/>
                <a:cs typeface="Avenir"/>
                <a:sym typeface="Avenir"/>
              </a:rPr>
              <a:t>Louvenson Saint Juste</a:t>
            </a:r>
            <a:endParaRPr b="1" sz="32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US" sz="3200">
                <a:solidFill>
                  <a:srgbClr val="FF0000"/>
                </a:solidFill>
                <a:highlight>
                  <a:srgbClr val="FFFFFF"/>
                </a:highlight>
                <a:latin typeface="Avenir"/>
                <a:ea typeface="Avenir"/>
                <a:cs typeface="Avenir"/>
                <a:sym typeface="Avenir"/>
              </a:rPr>
              <a:t>Literature and Publishing</a:t>
            </a:r>
            <a:endParaRPr b="1" sz="3200">
              <a:solidFill>
                <a:srgbClr val="FF0000"/>
              </a:solidFill>
              <a:highlight>
                <a:srgbClr val="FFFFFF"/>
              </a:highlight>
              <a:latin typeface="Avenir"/>
              <a:ea typeface="Avenir"/>
              <a:cs typeface="Avenir"/>
              <a:sym typeface="Avenir"/>
            </a:endParaRPr>
          </a:p>
          <a:p>
            <a:pPr indent="0" lvl="0" marL="0" rtl="0" algn="l">
              <a:lnSpc>
                <a:spcPct val="140000"/>
              </a:lnSpc>
              <a:spcBef>
                <a:spcPts val="0"/>
              </a:spcBef>
              <a:spcAft>
                <a:spcPts val="0"/>
              </a:spcAft>
              <a:buClr>
                <a:schemeClr val="dk1"/>
              </a:buClr>
              <a:buSzPts val="1100"/>
              <a:buFont typeface="Arial"/>
              <a:buNone/>
            </a:pPr>
            <a:r>
              <a:rPr b="1" lang="en-US" sz="3200">
                <a:solidFill>
                  <a:schemeClr val="dk1"/>
                </a:solidFill>
                <a:latin typeface="Avenir"/>
                <a:ea typeface="Avenir"/>
                <a:cs typeface="Avenir"/>
                <a:sym typeface="Avenir"/>
              </a:rPr>
              <a:t>Haiti</a:t>
            </a:r>
            <a:endParaRPr b="1" sz="3200">
              <a:solidFill>
                <a:schemeClr val="dk1"/>
              </a:solidFill>
              <a:latin typeface="Avenir"/>
              <a:ea typeface="Avenir"/>
              <a:cs typeface="Avenir"/>
              <a:sym typeface="Avenir"/>
            </a:endParaRPr>
          </a:p>
        </p:txBody>
      </p:sp>
      <p:pic>
        <p:nvPicPr>
          <p:cNvPr id="138" name="Google Shape;138;p19" title="Portait_Louvenson_Saint_Juste.jpg"/>
          <p:cNvPicPr preferRelativeResize="0"/>
          <p:nvPr/>
        </p:nvPicPr>
        <p:blipFill>
          <a:blip r:embed="rId4">
            <a:alphaModFix/>
          </a:blip>
          <a:stretch>
            <a:fillRect/>
          </a:stretch>
        </p:blipFill>
        <p:spPr>
          <a:xfrm>
            <a:off x="1211350" y="2556167"/>
            <a:ext cx="2410858" cy="4289501"/>
          </a:xfrm>
          <a:prstGeom prst="rect">
            <a:avLst/>
          </a:prstGeom>
          <a:noFill/>
          <a:ln>
            <a:noFill/>
          </a:ln>
        </p:spPr>
      </p:pic>
      <p:sp>
        <p:nvSpPr>
          <p:cNvPr id="139" name="Google Shape;139;p19"/>
          <p:cNvSpPr txBox="1"/>
          <p:nvPr/>
        </p:nvSpPr>
        <p:spPr>
          <a:xfrm>
            <a:off x="0" y="-97721"/>
            <a:ext cx="18288000" cy="791400"/>
          </a:xfrm>
          <a:prstGeom prst="rect">
            <a:avLst/>
          </a:prstGeom>
          <a:noFill/>
          <a:ln>
            <a:noFill/>
          </a:ln>
        </p:spPr>
        <p:txBody>
          <a:bodyPr anchorCtr="0" anchor="t" bIns="91425" lIns="91425" spcFirstLastPara="1" rIns="91425" wrap="square" tIns="91425">
            <a:noAutofit/>
          </a:bodyPr>
          <a:lstStyle/>
          <a:p>
            <a:pPr indent="0" lvl="0" marL="0" rtl="0" algn="ctr">
              <a:lnSpc>
                <a:spcPct val="140000"/>
              </a:lnSpc>
              <a:spcBef>
                <a:spcPts val="0"/>
              </a:spcBef>
              <a:spcAft>
                <a:spcPts val="0"/>
              </a:spcAft>
              <a:buClr>
                <a:schemeClr val="dk1"/>
              </a:buClr>
              <a:buFont typeface="Arial"/>
              <a:buNone/>
            </a:pPr>
            <a:r>
              <a:rPr b="1" lang="en-US" sz="4000">
                <a:solidFill>
                  <a:schemeClr val="lt1"/>
                </a:solidFill>
                <a:latin typeface="Avenir"/>
                <a:ea typeface="Avenir"/>
                <a:cs typeface="Avenir"/>
                <a:sym typeface="Avenir"/>
              </a:rPr>
              <a:t>Mon Corps Non Tabou: </a:t>
            </a:r>
            <a:endParaRPr b="1" sz="4000">
              <a:solidFill>
                <a:schemeClr val="lt1"/>
              </a:solidFill>
              <a:latin typeface="Avenir"/>
              <a:ea typeface="Avenir"/>
              <a:cs typeface="Avenir"/>
              <a:sym typeface="Avenir"/>
            </a:endParaRPr>
          </a:p>
          <a:p>
            <a:pPr indent="0" lvl="0" marL="0" rtl="0" algn="ctr">
              <a:lnSpc>
                <a:spcPct val="140000"/>
              </a:lnSpc>
              <a:spcBef>
                <a:spcPts val="0"/>
              </a:spcBef>
              <a:spcAft>
                <a:spcPts val="0"/>
              </a:spcAft>
              <a:buClr>
                <a:schemeClr val="dk1"/>
              </a:buClr>
              <a:buFont typeface="Arial"/>
              <a:buNone/>
            </a:pPr>
            <a:r>
              <a:rPr b="1" lang="en-US" sz="4000">
                <a:solidFill>
                  <a:schemeClr val="lt1"/>
                </a:solidFill>
                <a:latin typeface="Avenir"/>
                <a:ea typeface="Avenir"/>
                <a:cs typeface="Avenir"/>
                <a:sym typeface="Avenir"/>
              </a:rPr>
              <a:t>Using art and creativity with teenagers as a tool for expressing sexuality</a:t>
            </a:r>
            <a:endParaRPr b="1" sz="4000">
              <a:solidFill>
                <a:schemeClr val="lt1"/>
              </a:solidFill>
              <a:latin typeface="Avenir"/>
              <a:ea typeface="Avenir"/>
              <a:cs typeface="Avenir"/>
              <a:sym typeface="Aveni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0"/>
          <p:cNvSpPr/>
          <p:nvPr/>
        </p:nvSpPr>
        <p:spPr>
          <a:xfrm rot="10800000">
            <a:off x="-632041" y="-873290"/>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3">
              <a:alphaModFix/>
            </a:blip>
            <a:stretch>
              <a:fillRect b="0" l="0" r="0" t="0"/>
            </a:stretch>
          </a:blipFill>
          <a:ln>
            <a:noFill/>
          </a:ln>
        </p:spPr>
      </p:sp>
      <p:sp>
        <p:nvSpPr>
          <p:cNvPr id="145" name="Google Shape;145;p20"/>
          <p:cNvSpPr txBox="1"/>
          <p:nvPr/>
        </p:nvSpPr>
        <p:spPr>
          <a:xfrm>
            <a:off x="5643225" y="2580675"/>
            <a:ext cx="12213000" cy="6033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i="1" lang="en-US" sz="3200">
                <a:solidFill>
                  <a:schemeClr val="dk1"/>
                </a:solidFill>
                <a:highlight>
                  <a:srgbClr val="FFFFFF"/>
                </a:highlight>
                <a:latin typeface="Avenir"/>
                <a:ea typeface="Avenir"/>
                <a:cs typeface="Avenir"/>
                <a:sym typeface="Avenir"/>
              </a:rPr>
              <a:t>República del Underground</a:t>
            </a:r>
            <a:r>
              <a:rPr lang="en-US" sz="3200">
                <a:solidFill>
                  <a:schemeClr val="dk1"/>
                </a:solidFill>
                <a:highlight>
                  <a:srgbClr val="FFFFFF"/>
                </a:highlight>
                <a:latin typeface="Avenir"/>
                <a:ea typeface="Avenir"/>
                <a:cs typeface="Avenir"/>
                <a:sym typeface="Avenir"/>
              </a:rPr>
              <a:t> is a dynamic platform dedicated to nurturing the Dominican Republic’s independent art scene. Through an interdisciplinary residency, the project gathers artists from music, street art, visual arts, crafts, and literature to collaborate, create, and document their process. Featuring podcasts, interviews, and live events, the residency highlights the voices and creative processes of artists deeply rooted in their communities. </a:t>
            </a:r>
            <a:r>
              <a:rPr i="1" lang="en-US" sz="3200">
                <a:solidFill>
                  <a:schemeClr val="dk1"/>
                </a:solidFill>
                <a:highlight>
                  <a:srgbClr val="FFFFFF"/>
                </a:highlight>
                <a:latin typeface="Avenir"/>
                <a:ea typeface="Avenir"/>
                <a:cs typeface="Avenir"/>
                <a:sym typeface="Avenir"/>
              </a:rPr>
              <a:t>República del Underground</a:t>
            </a:r>
            <a:r>
              <a:rPr lang="en-US" sz="3200">
                <a:solidFill>
                  <a:schemeClr val="dk1"/>
                </a:solidFill>
                <a:highlight>
                  <a:srgbClr val="FFFFFF"/>
                </a:highlight>
                <a:latin typeface="Avenir"/>
                <a:ea typeface="Avenir"/>
                <a:cs typeface="Avenir"/>
                <a:sym typeface="Avenir"/>
              </a:rPr>
              <a:t> aims to fuel cross-disciplinary innovation, expand the reach of independent art, and inspire a new generation of underground creators.</a:t>
            </a:r>
            <a:endParaRPr sz="3200">
              <a:solidFill>
                <a:schemeClr val="dk1"/>
              </a:solidFill>
              <a:highlight>
                <a:srgbClr val="FFFFFF"/>
              </a:highlight>
              <a:latin typeface="Avenir"/>
              <a:ea typeface="Avenir"/>
              <a:cs typeface="Avenir"/>
              <a:sym typeface="Avenir"/>
            </a:endParaRPr>
          </a:p>
          <a:p>
            <a:pPr indent="0" lvl="0" marL="0" marR="0" rtl="0" algn="l">
              <a:lnSpc>
                <a:spcPct val="140000"/>
              </a:lnSpc>
              <a:spcBef>
                <a:spcPts val="0"/>
              </a:spcBef>
              <a:spcAft>
                <a:spcPts val="0"/>
              </a:spcAft>
              <a:buNone/>
            </a:pPr>
            <a:r>
              <a:t/>
            </a:r>
            <a:endParaRPr sz="2400">
              <a:solidFill>
                <a:schemeClr val="dk1"/>
              </a:solidFill>
              <a:highlight>
                <a:srgbClr val="FFFFFF"/>
              </a:highlight>
              <a:latin typeface="Avenir"/>
              <a:ea typeface="Avenir"/>
              <a:cs typeface="Avenir"/>
              <a:sym typeface="Avenir"/>
            </a:endParaRPr>
          </a:p>
        </p:txBody>
      </p:sp>
      <p:sp>
        <p:nvSpPr>
          <p:cNvPr id="146" name="Google Shape;146;p20"/>
          <p:cNvSpPr txBox="1"/>
          <p:nvPr/>
        </p:nvSpPr>
        <p:spPr>
          <a:xfrm>
            <a:off x="0" y="640950"/>
            <a:ext cx="18288000" cy="79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US" sz="4000">
                <a:solidFill>
                  <a:schemeClr val="lt1"/>
                </a:solidFill>
                <a:latin typeface="Avenir"/>
                <a:ea typeface="Avenir"/>
                <a:cs typeface="Avenir"/>
                <a:sym typeface="Avenir"/>
              </a:rPr>
              <a:t>“</a:t>
            </a:r>
            <a:r>
              <a:rPr b="1" lang="en-US" sz="4000">
                <a:solidFill>
                  <a:schemeClr val="lt1"/>
                </a:solidFill>
                <a:latin typeface="Avenir"/>
                <a:ea typeface="Avenir"/>
                <a:cs typeface="Avenir"/>
                <a:sym typeface="Avenir"/>
              </a:rPr>
              <a:t>República del Underground” Residencia Artística Multidisciplinaria</a:t>
            </a:r>
            <a:endParaRPr b="1" sz="4000">
              <a:solidFill>
                <a:schemeClr val="lt1"/>
              </a:solidFill>
              <a:latin typeface="Avenir"/>
              <a:ea typeface="Avenir"/>
              <a:cs typeface="Avenir"/>
              <a:sym typeface="Avenir"/>
            </a:endParaRPr>
          </a:p>
          <a:p>
            <a:pPr indent="0" lvl="0" marL="0" rtl="0" algn="ctr">
              <a:lnSpc>
                <a:spcPct val="140000"/>
              </a:lnSpc>
              <a:spcBef>
                <a:spcPts val="0"/>
              </a:spcBef>
              <a:spcAft>
                <a:spcPts val="0"/>
              </a:spcAft>
              <a:buClr>
                <a:schemeClr val="dk1"/>
              </a:buClr>
              <a:buFont typeface="Arial"/>
              <a:buNone/>
            </a:pPr>
            <a:r>
              <a:t/>
            </a:r>
            <a:endParaRPr b="1" sz="4000">
              <a:solidFill>
                <a:schemeClr val="lt1"/>
              </a:solidFill>
              <a:latin typeface="Avenir"/>
              <a:ea typeface="Avenir"/>
              <a:cs typeface="Avenir"/>
              <a:sym typeface="Avenir"/>
            </a:endParaRPr>
          </a:p>
        </p:txBody>
      </p:sp>
      <p:sp>
        <p:nvSpPr>
          <p:cNvPr id="147" name="Google Shape;147;p20"/>
          <p:cNvSpPr txBox="1"/>
          <p:nvPr/>
        </p:nvSpPr>
        <p:spPr>
          <a:xfrm>
            <a:off x="377475" y="6892600"/>
            <a:ext cx="5460600" cy="186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3200">
                <a:solidFill>
                  <a:srgbClr val="222222"/>
                </a:solidFill>
                <a:latin typeface="Avenir"/>
                <a:ea typeface="Avenir"/>
                <a:cs typeface="Avenir"/>
                <a:sym typeface="Avenir"/>
              </a:rPr>
              <a:t>Mediumship Music RSL</a:t>
            </a:r>
            <a:endParaRPr b="1" sz="3200">
              <a:solidFill>
                <a:srgbClr val="222222"/>
              </a:solidFill>
              <a:latin typeface="Avenir"/>
              <a:ea typeface="Avenir"/>
              <a:cs typeface="Avenir"/>
              <a:sym typeface="Avenir"/>
            </a:endParaRPr>
          </a:p>
          <a:p>
            <a:pPr indent="0" lvl="0" marL="0" rtl="0" algn="l">
              <a:lnSpc>
                <a:spcPct val="115000"/>
              </a:lnSpc>
              <a:spcBef>
                <a:spcPts val="1200"/>
              </a:spcBef>
              <a:spcAft>
                <a:spcPts val="0"/>
              </a:spcAft>
              <a:buNone/>
            </a:pPr>
            <a:r>
              <a:rPr b="1" lang="en-US" sz="3200">
                <a:solidFill>
                  <a:srgbClr val="FF0000"/>
                </a:solidFill>
                <a:highlight>
                  <a:srgbClr val="FFFFFF"/>
                </a:highlight>
                <a:latin typeface="Avenir"/>
                <a:ea typeface="Avenir"/>
                <a:cs typeface="Avenir"/>
                <a:sym typeface="Avenir"/>
              </a:rPr>
              <a:t>Residency</a:t>
            </a:r>
            <a:endParaRPr b="1" sz="3200">
              <a:solidFill>
                <a:srgbClr val="FF0000"/>
              </a:solidFill>
              <a:highlight>
                <a:srgbClr val="FFFFFF"/>
              </a:highlight>
              <a:latin typeface="Avenir"/>
              <a:ea typeface="Avenir"/>
              <a:cs typeface="Avenir"/>
              <a:sym typeface="Avenir"/>
            </a:endParaRPr>
          </a:p>
          <a:p>
            <a:pPr indent="0" lvl="0" marL="0" rtl="0" algn="l">
              <a:lnSpc>
                <a:spcPct val="140000"/>
              </a:lnSpc>
              <a:spcBef>
                <a:spcPts val="0"/>
              </a:spcBef>
              <a:spcAft>
                <a:spcPts val="0"/>
              </a:spcAft>
              <a:buClr>
                <a:schemeClr val="dk1"/>
              </a:buClr>
              <a:buSzPts val="1100"/>
              <a:buFont typeface="Arial"/>
              <a:buNone/>
            </a:pPr>
            <a:r>
              <a:rPr b="1" lang="en-US" sz="3200">
                <a:solidFill>
                  <a:srgbClr val="222222"/>
                </a:solidFill>
                <a:highlight>
                  <a:srgbClr val="FFFFFF"/>
                </a:highlight>
                <a:latin typeface="Avenir"/>
                <a:ea typeface="Avenir"/>
                <a:cs typeface="Avenir"/>
                <a:sym typeface="Avenir"/>
              </a:rPr>
              <a:t>Dominican Republic</a:t>
            </a:r>
            <a:endParaRPr b="1" sz="3200">
              <a:solidFill>
                <a:schemeClr val="dk1"/>
              </a:solidFill>
              <a:latin typeface="Avenir"/>
              <a:ea typeface="Avenir"/>
              <a:cs typeface="Avenir"/>
              <a:sym typeface="Avenir"/>
            </a:endParaRPr>
          </a:p>
        </p:txBody>
      </p:sp>
      <p:pic>
        <p:nvPicPr>
          <p:cNvPr id="148" name="Google Shape;148;p20" title="SubTropicWebb_-_5.jpeg"/>
          <p:cNvPicPr preferRelativeResize="0"/>
          <p:nvPr/>
        </p:nvPicPr>
        <p:blipFill>
          <a:blip r:embed="rId4">
            <a:alphaModFix/>
          </a:blip>
          <a:stretch>
            <a:fillRect/>
          </a:stretch>
        </p:blipFill>
        <p:spPr>
          <a:xfrm>
            <a:off x="519775" y="3120650"/>
            <a:ext cx="4753693" cy="3171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1"/>
          <p:cNvSpPr/>
          <p:nvPr/>
        </p:nvSpPr>
        <p:spPr>
          <a:xfrm rot="10800000">
            <a:off x="-610416" y="-1111015"/>
            <a:ext cx="19221748" cy="3171588"/>
          </a:xfrm>
          <a:custGeom>
            <a:rect b="b" l="l" r="r" t="t"/>
            <a:pathLst>
              <a:path extrusionOk="0" h="3171588" w="19221748">
                <a:moveTo>
                  <a:pt x="0" y="0"/>
                </a:moveTo>
                <a:lnTo>
                  <a:pt x="19221748" y="0"/>
                </a:lnTo>
                <a:lnTo>
                  <a:pt x="19221748" y="3171588"/>
                </a:lnTo>
                <a:lnTo>
                  <a:pt x="0" y="3171588"/>
                </a:lnTo>
                <a:lnTo>
                  <a:pt x="0" y="0"/>
                </a:lnTo>
                <a:close/>
              </a:path>
            </a:pathLst>
          </a:custGeom>
          <a:blipFill rotWithShape="1">
            <a:blip r:embed="rId3">
              <a:alphaModFix/>
            </a:blip>
            <a:stretch>
              <a:fillRect b="0" l="0" r="0" t="0"/>
            </a:stretch>
          </a:blipFill>
          <a:ln>
            <a:noFill/>
          </a:ln>
        </p:spPr>
      </p:sp>
      <p:sp>
        <p:nvSpPr>
          <p:cNvPr id="154" name="Google Shape;154;p21"/>
          <p:cNvSpPr txBox="1"/>
          <p:nvPr/>
        </p:nvSpPr>
        <p:spPr>
          <a:xfrm>
            <a:off x="1755531" y="241865"/>
            <a:ext cx="14318700" cy="10005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Clr>
                <a:srgbClr val="000000"/>
              </a:buClr>
              <a:buSzPts val="6499"/>
              <a:buFont typeface="Arial"/>
              <a:buNone/>
            </a:pPr>
            <a:r>
              <a:rPr b="1" i="0" lang="en-US" sz="6499" u="none" cap="none" strike="noStrike">
                <a:solidFill>
                  <a:srgbClr val="FFFFFF"/>
                </a:solidFill>
                <a:latin typeface="Avenir"/>
                <a:ea typeface="Avenir"/>
                <a:cs typeface="Avenir"/>
                <a:sym typeface="Avenir"/>
              </a:rPr>
              <a:t>Caribbean Collaboration</a:t>
            </a:r>
            <a:endParaRPr b="0" i="0" sz="1400" u="none" cap="none" strike="noStrike">
              <a:solidFill>
                <a:srgbClr val="FFFFFF"/>
              </a:solidFill>
              <a:latin typeface="Arial"/>
              <a:ea typeface="Arial"/>
              <a:cs typeface="Arial"/>
              <a:sym typeface="Arial"/>
            </a:endParaRPr>
          </a:p>
        </p:txBody>
      </p:sp>
      <p:sp>
        <p:nvSpPr>
          <p:cNvPr id="155" name="Google Shape;155;p21"/>
          <p:cNvSpPr/>
          <p:nvPr/>
        </p:nvSpPr>
        <p:spPr>
          <a:xfrm>
            <a:off x="1861955" y="3901869"/>
            <a:ext cx="7781345" cy="3174681"/>
          </a:xfrm>
          <a:custGeom>
            <a:rect b="b" l="l" r="r" t="t"/>
            <a:pathLst>
              <a:path extrusionOk="0" h="3174681" w="7781345">
                <a:moveTo>
                  <a:pt x="0" y="0"/>
                </a:moveTo>
                <a:lnTo>
                  <a:pt x="7781345" y="0"/>
                </a:lnTo>
                <a:lnTo>
                  <a:pt x="7781345" y="3174681"/>
                </a:lnTo>
                <a:lnTo>
                  <a:pt x="0" y="3174681"/>
                </a:lnTo>
                <a:lnTo>
                  <a:pt x="0" y="0"/>
                </a:lnTo>
                <a:close/>
              </a:path>
            </a:pathLst>
          </a:custGeom>
          <a:blipFill rotWithShape="1">
            <a:blip r:embed="rId4">
              <a:alphaModFix/>
            </a:blip>
            <a:stretch>
              <a:fillRect b="0" l="-47288" r="0" t="0"/>
            </a:stretch>
          </a:blipFill>
          <a:ln>
            <a:noFill/>
          </a:ln>
        </p:spPr>
      </p:sp>
      <p:sp>
        <p:nvSpPr>
          <p:cNvPr id="156" name="Google Shape;156;p21"/>
          <p:cNvSpPr txBox="1"/>
          <p:nvPr/>
        </p:nvSpPr>
        <p:spPr>
          <a:xfrm>
            <a:off x="10688900" y="2888275"/>
            <a:ext cx="7331100" cy="4617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en-US" sz="3200">
                <a:solidFill>
                  <a:schemeClr val="dk1"/>
                </a:solidFill>
                <a:latin typeface="Avenir"/>
                <a:ea typeface="Avenir"/>
                <a:cs typeface="Avenir"/>
                <a:sym typeface="Avenir"/>
              </a:rPr>
              <a:t>Projects that reflect or catalyze intra-regional cooperation and</a:t>
            </a:r>
            <a:endParaRPr b="1" sz="3200">
              <a:solidFill>
                <a:schemeClr val="dk1"/>
              </a:solidFill>
              <a:latin typeface="Avenir"/>
              <a:ea typeface="Avenir"/>
              <a:cs typeface="Avenir"/>
              <a:sym typeface="Avenir"/>
            </a:endParaRPr>
          </a:p>
          <a:p>
            <a:pPr indent="0" lvl="0" marL="0" rtl="0" algn="ctr">
              <a:spcBef>
                <a:spcPts val="0"/>
              </a:spcBef>
              <a:spcAft>
                <a:spcPts val="0"/>
              </a:spcAft>
              <a:buClr>
                <a:schemeClr val="dk1"/>
              </a:buClr>
              <a:buSzPts val="1100"/>
              <a:buFont typeface="Arial"/>
              <a:buNone/>
            </a:pPr>
            <a:r>
              <a:rPr b="1" lang="en-US" sz="3200">
                <a:solidFill>
                  <a:schemeClr val="dk1"/>
                </a:solidFill>
                <a:latin typeface="Avenir"/>
                <a:ea typeface="Avenir"/>
                <a:cs typeface="Avenir"/>
                <a:sym typeface="Avenir"/>
              </a:rPr>
              <a:t>the promotion of arts across linguistic and geographic boundaries within the region. </a:t>
            </a:r>
            <a:endParaRPr b="1" i="0" sz="3200" u="none" cap="none" strike="noStrike">
              <a:solidFill>
                <a:schemeClr val="dk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dk1"/>
                </a:solidFill>
                <a:latin typeface="Avenir"/>
                <a:ea typeface="Avenir"/>
                <a:cs typeface="Avenir"/>
                <a:sym typeface="Avenir"/>
              </a:rPr>
              <a:t>—</a:t>
            </a:r>
            <a:endParaRPr b="1" i="0" sz="3200" u="none" cap="none" strike="noStrike">
              <a:solidFill>
                <a:schemeClr val="dk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3200"/>
              <a:buFont typeface="Arial"/>
              <a:buNone/>
            </a:pPr>
            <a:r>
              <a:t/>
            </a:r>
            <a:endParaRPr b="1" i="0" sz="3200" u="none" cap="none" strike="noStrike">
              <a:solidFill>
                <a:schemeClr val="dk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dk1"/>
                </a:solidFill>
                <a:latin typeface="Avenir"/>
                <a:ea typeface="Avenir"/>
                <a:cs typeface="Avenir"/>
                <a:sym typeface="Avenir"/>
              </a:rPr>
              <a:t>10 grantees receiving USD 25,000</a:t>
            </a:r>
            <a:endParaRPr b="1" i="0" sz="3200" u="none" cap="none" strike="noStrike">
              <a:solidFill>
                <a:schemeClr val="dk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3200"/>
              <a:buFont typeface="Arial"/>
              <a:buNone/>
            </a:pPr>
            <a:r>
              <a:t/>
            </a:r>
            <a:endParaRPr b="1" i="0" sz="3200" u="none" cap="none" strike="noStrike">
              <a:solidFill>
                <a:schemeClr val="dk1"/>
              </a:solidFill>
              <a:latin typeface="Avenir"/>
              <a:ea typeface="Avenir"/>
              <a:cs typeface="Avenir"/>
              <a:sym typeface="Aveni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